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7" r:id="rId2"/>
    <p:sldId id="31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1" r:id="rId23"/>
    <p:sldId id="279" r:id="rId24"/>
    <p:sldId id="280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C1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5" autoAdjust="0"/>
    <p:restoredTop sz="94660"/>
  </p:normalViewPr>
  <p:slideViewPr>
    <p:cSldViewPr>
      <p:cViewPr>
        <p:scale>
          <a:sx n="75" d="100"/>
          <a:sy n="75" d="100"/>
        </p:scale>
        <p:origin x="-1386" y="-25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584C99-E788-4637-83C0-A4B00C466FEC}" type="slidenum">
              <a:rPr lang="en-GB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0DA2C7-C1FD-4557-ADB0-75EC249CED7B}" type="slidenum">
              <a:rPr lang="en-GB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92FDA-FFB7-4008-88AF-CE9C046B2947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indifference</a:t>
            </a:r>
            <a:r>
              <a:rPr lang="en-US" baseline="0" dirty="0" smtClean="0"/>
              <a:t> curve intersect or do no not touch = Lower level of satisfaction or beyond consumers means.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A2C7-C1FD-4557-ADB0-75EC249CED7B}" type="slidenum">
              <a:rPr lang="en-GB" smtClean="0"/>
              <a:pPr/>
              <a:t>27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A2C7-C1FD-4557-ADB0-75EC249CED7B}" type="slidenum">
              <a:rPr lang="en-GB" smtClean="0"/>
              <a:pPr/>
              <a:t>29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3794-1160-4444-899E-50FE30114C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7289-9B70-45D1-93C1-818BDD9177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53D3-0F1E-4833-85E9-EA1AB7AE69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2A04-1ECD-47E0-ABBB-A40BE25CEA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CC1B-9784-41EE-9A3F-A81D8EAD1A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5EAD-4BB9-4601-B81B-C6250F6642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EA5-814D-4E34-A3D0-09985FF896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D662-3077-400B-B297-3B430FE80A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AA6A-CB17-4095-9671-2A44FD3D1B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670-355F-43F8-A06C-C8D0F6CAA0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B61D-B7EE-446A-BC8D-8014FEA7FF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690C0-AB75-40C8-908E-0F6A6E0B14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Indifference_curv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62200"/>
            <a:ext cx="4343400" cy="1143000"/>
          </a:xfrm>
        </p:spPr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38600"/>
            <a:ext cx="6096000" cy="1905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CONSUMER BEHAVIOUR</a:t>
            </a:r>
          </a:p>
          <a:p>
            <a:pPr algn="ctr">
              <a:buNone/>
            </a:pPr>
            <a:r>
              <a:rPr lang="en-US" dirty="0" smtClean="0"/>
              <a:t>-The indifference approach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1026" name="Picture 2" descr="http://www.isb.edu/isbinsight/Insight_Sep07/images/marketing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590800"/>
            <a:ext cx="2705100" cy="3076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71600" y="1219200"/>
            <a:ext cx="6477000" cy="5410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217" t="26842" r="16304" b="4832"/>
          <a:stretch>
            <a:fillRect/>
          </a:stretch>
        </p:blipFill>
        <p:spPr bwMode="auto">
          <a:xfrm>
            <a:off x="1752600" y="1447800"/>
            <a:ext cx="5486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Let’s compare meat to beer </a:t>
            </a:r>
            <a:endParaRPr lang="en-Z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INDIFFERENCE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772400" cy="1066800"/>
          </a:xfrm>
        </p:spPr>
        <p:txBody>
          <a:bodyPr/>
          <a:lstStyle/>
          <a:p>
            <a:r>
              <a:rPr lang="en-US" dirty="0" smtClean="0"/>
              <a:t>Indicate consumer’s tastes and preference by use of an indifference curve.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457200" y="2286000"/>
            <a:ext cx="8458200" cy="2667000"/>
          </a:xfrm>
          <a:prstGeom prst="cloudCallout">
            <a:avLst>
              <a:gd name="adj1" fmla="val -48923"/>
              <a:gd name="adj2" fmla="val 53929"/>
            </a:avLst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/>
              <a:t>DEFINITION</a:t>
            </a:r>
            <a:r>
              <a:rPr lang="en-US" sz="2400" b="1" dirty="0" smtClean="0"/>
              <a:t>:  </a:t>
            </a:r>
          </a:p>
          <a:p>
            <a:pPr algn="ctr"/>
            <a:r>
              <a:rPr lang="en-US" sz="2400" b="1" dirty="0" smtClean="0"/>
              <a:t>A curve which shows all the combinations of two products that will provide the consumer with equal levels of satisfaction or utility.</a:t>
            </a:r>
          </a:p>
          <a:p>
            <a:pPr algn="ctr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5181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Combinations are equally desirable and the consumer is indifferent between them.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1447800"/>
            <a:ext cx="8686800" cy="3200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752600"/>
            <a:ext cx="7848600" cy="46482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800" dirty="0" smtClean="0"/>
          </a:p>
          <a:p>
            <a:r>
              <a:rPr lang="en-US" sz="2800" dirty="0" smtClean="0"/>
              <a:t>Jan consumes two products.</a:t>
            </a:r>
          </a:p>
          <a:p>
            <a:r>
              <a:rPr lang="en-US" sz="2800" dirty="0" smtClean="0"/>
              <a:t>Doesn’t matter to him which combination he consumes = Indifferent</a:t>
            </a:r>
            <a:endParaRPr lang="en-U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507" r="1009"/>
          <a:stretch>
            <a:fillRect/>
          </a:stretch>
        </p:blipFill>
        <p:spPr bwMode="auto">
          <a:xfrm rot="-60000">
            <a:off x="862962" y="1590917"/>
            <a:ext cx="7693941" cy="2904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09600" y="1219200"/>
            <a:ext cx="8001000" cy="5410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144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60000">
            <a:off x="1338787" y="1276666"/>
            <a:ext cx="6629400" cy="502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144963"/>
          </a:xfrm>
        </p:spPr>
        <p:txBody>
          <a:bodyPr/>
          <a:lstStyle/>
          <a:p>
            <a:r>
              <a:rPr lang="en-US" dirty="0" smtClean="0"/>
              <a:t>Curve = Convex (viewed from origin).</a:t>
            </a:r>
          </a:p>
          <a:p>
            <a:r>
              <a:rPr lang="en-US" dirty="0" smtClean="0"/>
              <a:t>Move down from the right – curve become flatter.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1371600" y="3505200"/>
            <a:ext cx="6553200" cy="2590800"/>
          </a:xfrm>
          <a:prstGeom prst="cloud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LAW OF SUBSTITUTION:  The scarcer a good becomes, the greater the substitution value will be.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MARGINAL RATE OF SUBSTITION (MRS)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144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The rate at which Jan is prepared to substitute between pints is given by die slope of a straight line between the points = Exchange or substitution ratio.</a:t>
            </a:r>
            <a:endParaRPr lang="en-US" sz="2400" dirty="0"/>
          </a:p>
        </p:txBody>
      </p:sp>
      <p:sp>
        <p:nvSpPr>
          <p:cNvPr id="4" name="Cloud Callout 3"/>
          <p:cNvSpPr/>
          <p:nvPr/>
        </p:nvSpPr>
        <p:spPr>
          <a:xfrm>
            <a:off x="990600" y="1447800"/>
            <a:ext cx="7620000" cy="2514600"/>
          </a:xfrm>
          <a:prstGeom prst="cloudCallout">
            <a:avLst>
              <a:gd name="adj1" fmla="val -46357"/>
              <a:gd name="adj2" fmla="val 4403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Will be the same regardless of the direction of exchange, and will correspond to the slope of an </a:t>
            </a:r>
            <a:r>
              <a:rPr lang="en-US" dirty="0" smtClean="0">
                <a:hlinkClick r:id="rId2" action="ppaction://hlinkfile" tooltip="Indifference curve"/>
              </a:rPr>
              <a:t>indifference curve</a:t>
            </a:r>
            <a:r>
              <a:rPr lang="en-US" dirty="0" smtClean="0"/>
              <a:t> (more precisely, to the slope multiplied by -1: to do away with the negative sign) passing through the consumption bundle in question, at that point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752600" y="1600200"/>
            <a:ext cx="5105400" cy="4953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 or substitution ratio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60000">
            <a:off x="2095234" y="1942568"/>
            <a:ext cx="43434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 rot="16200000" flipV="1">
            <a:off x="2743200" y="3124200"/>
            <a:ext cx="1524000" cy="4572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Left Arrow Callout 6"/>
          <p:cNvSpPr/>
          <p:nvPr/>
        </p:nvSpPr>
        <p:spPr>
          <a:xfrm>
            <a:off x="3581400" y="2895600"/>
            <a:ext cx="1371600" cy="838200"/>
          </a:xfrm>
          <a:prstGeom prst="lef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6-3=3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3810000" y="4191000"/>
            <a:ext cx="533400" cy="533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Left Arrow Callout 9"/>
          <p:cNvSpPr/>
          <p:nvPr/>
        </p:nvSpPr>
        <p:spPr>
          <a:xfrm>
            <a:off x="4114800" y="4038600"/>
            <a:ext cx="1752600" cy="533400"/>
          </a:xfrm>
          <a:prstGeom prst="lef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3-2=1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1371600"/>
            <a:ext cx="8839200" cy="4648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EXTREME CASES</a:t>
            </a:r>
            <a:endParaRPr lang="en-US" dirty="0"/>
          </a:p>
        </p:txBody>
      </p:sp>
      <p:pic>
        <p:nvPicPr>
          <p:cNvPr id="2253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81000" y="1600200"/>
            <a:ext cx="4191000" cy="422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60000">
            <a:off x="4684162" y="1634917"/>
            <a:ext cx="4014788" cy="415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THE INDIFFERENCE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144963"/>
          </a:xfrm>
        </p:spPr>
        <p:txBody>
          <a:bodyPr/>
          <a:lstStyle/>
          <a:p>
            <a:r>
              <a:rPr lang="en-US" dirty="0" smtClean="0"/>
              <a:t>Slope downwards = Left to right</a:t>
            </a:r>
          </a:p>
          <a:p>
            <a:r>
              <a:rPr lang="en-US" dirty="0" smtClean="0"/>
              <a:t>Each level of satisfaction = Unique indifference curve</a:t>
            </a:r>
          </a:p>
          <a:p>
            <a:r>
              <a:rPr lang="en-US" dirty="0" smtClean="0"/>
              <a:t>Indifference map = Infinite number of indifference curves</a:t>
            </a:r>
          </a:p>
          <a:p>
            <a:pPr lvl="1"/>
            <a:r>
              <a:rPr lang="en-US" dirty="0" smtClean="0"/>
              <a:t>Further you move away from the origin, the higher the level of satisfaction.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85800" y="1295400"/>
            <a:ext cx="7772400" cy="3200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67" r="573"/>
          <a:stretch>
            <a:fillRect/>
          </a:stretch>
        </p:blipFill>
        <p:spPr bwMode="auto">
          <a:xfrm rot="-180000">
            <a:off x="843883" y="1180014"/>
            <a:ext cx="7325356" cy="33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3434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000" dirty="0" smtClean="0"/>
          </a:p>
          <a:p>
            <a:r>
              <a:rPr lang="en-US" sz="2000" dirty="0" smtClean="0"/>
              <a:t>U1 = lowest satisfaction</a:t>
            </a:r>
          </a:p>
          <a:p>
            <a:r>
              <a:rPr lang="en-US" sz="2000" dirty="0" smtClean="0"/>
              <a:t>U3 = highest satisfaction</a:t>
            </a:r>
          </a:p>
          <a:p>
            <a:r>
              <a:rPr lang="en-US" sz="2000" dirty="0" smtClean="0"/>
              <a:t>U2 = origin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Outcomes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 role play by consumer preference</a:t>
            </a:r>
          </a:p>
          <a:p>
            <a:r>
              <a:rPr lang="en-ZA" dirty="0" smtClean="0"/>
              <a:t>Model of consumer preference – graphically</a:t>
            </a:r>
          </a:p>
          <a:p>
            <a:r>
              <a:rPr lang="en-ZA" dirty="0" smtClean="0"/>
              <a:t>Role played by budget constraints</a:t>
            </a:r>
          </a:p>
          <a:p>
            <a:r>
              <a:rPr lang="en-ZA" dirty="0" smtClean="0"/>
              <a:t>Role played by marginal utility</a:t>
            </a:r>
            <a:endParaRPr lang="en-Z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362200" y="1447800"/>
            <a:ext cx="4648200" cy="472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INDIFFERENCE MAP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330" t="5928" r="8665" b="3366"/>
          <a:stretch>
            <a:fillRect/>
          </a:stretch>
        </p:blipFill>
        <p:spPr bwMode="auto">
          <a:xfrm rot="-120000">
            <a:off x="2727637" y="1717330"/>
            <a:ext cx="3893502" cy="4237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1524000"/>
            <a:ext cx="5867400" cy="4953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INDIFFERENCE CURVES CANNOT INTERSECT!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1954720"/>
            <a:ext cx="4267200" cy="401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4419600"/>
          </a:xfrm>
        </p:spPr>
        <p:txBody>
          <a:bodyPr/>
          <a:lstStyle/>
          <a:p>
            <a:r>
              <a:rPr lang="en-US" sz="2800" dirty="0" smtClean="0"/>
              <a:t>Indicates all combinations of the 2 products the consumer can afford to purchase with the amount of income at his disposal.</a:t>
            </a:r>
          </a:p>
          <a:p>
            <a:r>
              <a:rPr lang="en-US" sz="2800" dirty="0" smtClean="0"/>
              <a:t>Budget line = Consumption possibility curve = Expenditure line = Budget constraint</a:t>
            </a:r>
          </a:p>
          <a:p>
            <a:r>
              <a:rPr lang="en-US" sz="2800" dirty="0" smtClean="0"/>
              <a:t>Intercepts both axis's = Min and Max</a:t>
            </a:r>
          </a:p>
          <a:p>
            <a:r>
              <a:rPr lang="en-US" sz="2800" dirty="0" smtClean="0"/>
              <a:t>Slope of budget line = Qv/Qm = Exchange ratio = Opportunity cost of ex. Meat: Vegetables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895600"/>
            <a:ext cx="8763000" cy="3810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144963"/>
          </a:xfrm>
        </p:spPr>
        <p:txBody>
          <a:bodyPr/>
          <a:lstStyle/>
          <a:p>
            <a:r>
              <a:rPr lang="en-US" dirty="0" smtClean="0"/>
              <a:t>Combinations that a consumer can afford</a:t>
            </a:r>
          </a:p>
          <a:p>
            <a:endParaRPr lang="en-US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200400"/>
            <a:ext cx="828181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57400" y="1752600"/>
            <a:ext cx="5562600" cy="4800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LINE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0000">
            <a:off x="2362200" y="2057400"/>
            <a:ext cx="4800600" cy="414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CONSUMER EQUILIBRIUM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r>
              <a:rPr lang="en-US" sz="3600" dirty="0" smtClean="0"/>
              <a:t>Axes of budget line SAME Axes of indifference map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ym typeface="Symbol"/>
              </a:rPr>
              <a:t>Superimpose!</a:t>
            </a:r>
            <a:endParaRPr lang="en-US" sz="3600" dirty="0" smtClean="0"/>
          </a:p>
          <a:p>
            <a:r>
              <a:rPr lang="en-US" sz="3600" dirty="0" smtClean="0"/>
              <a:t>Indifference map = Infinite number of indifference curves.</a:t>
            </a:r>
          </a:p>
          <a:p>
            <a:pPr lvl="1"/>
            <a:r>
              <a:rPr lang="en-US" sz="3200" dirty="0" smtClean="0"/>
              <a:t>For our purpose only show 3 curves to explain equilibrium.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CONSUMER EQUILIBRIUM</a:t>
            </a:r>
            <a:br>
              <a:rPr lang="en-US" b="1" dirty="0" smtClean="0"/>
            </a:br>
            <a:r>
              <a:rPr lang="en-US" b="1" dirty="0" smtClean="0"/>
              <a:t>-Graphical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r>
              <a:rPr lang="en-US" dirty="0" smtClean="0"/>
              <a:t>Jan Burger can choose any point on Budget line QvQm.</a:t>
            </a:r>
          </a:p>
          <a:p>
            <a:r>
              <a:rPr lang="en-US" dirty="0" smtClean="0"/>
              <a:t>Above to right = Unaffordable</a:t>
            </a:r>
          </a:p>
          <a:p>
            <a:r>
              <a:rPr lang="en-US" dirty="0" smtClean="0"/>
              <a:t>Below to left = Ignore (Assume Jan will spend all money available)</a:t>
            </a:r>
          </a:p>
          <a:p>
            <a:r>
              <a:rPr lang="en-US" dirty="0" smtClean="0"/>
              <a:t>Equilibrium = Maximum satisfaction for the amount he spends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95800" y="2438400"/>
            <a:ext cx="4191000" cy="396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CONSUMER EQUILIBRIUM</a:t>
            </a:r>
            <a:br>
              <a:rPr lang="en-US" b="1" dirty="0" smtClean="0"/>
            </a:br>
            <a:r>
              <a:rPr lang="en-US" b="1" dirty="0" smtClean="0"/>
              <a:t>-Graphical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4572000" cy="3429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Equilibrium = Point V </a:t>
            </a:r>
          </a:p>
          <a:p>
            <a:pPr lvl="1"/>
            <a:r>
              <a:rPr lang="en-US" dirty="0" smtClean="0"/>
              <a:t>Two lines touch, NO intersection!</a:t>
            </a:r>
          </a:p>
          <a:p>
            <a:pPr lvl="1"/>
            <a:r>
              <a:rPr lang="en-US" dirty="0" smtClean="0"/>
              <a:t>Highest level of satisfaction!</a:t>
            </a:r>
          </a:p>
          <a:p>
            <a:r>
              <a:rPr lang="en-US" dirty="0" smtClean="0"/>
              <a:t>At point V: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Slope of IC =Slope of BL</a:t>
            </a:r>
            <a:endParaRPr lang="en-US" dirty="0"/>
          </a:p>
        </p:txBody>
      </p:sp>
      <p:pic>
        <p:nvPicPr>
          <p:cNvPr id="19458" name="Picture 2" descr="http://members.shaw.ca/h-chartrand/images/Ch%2003%20Taste%20&amp;%20Preference/3.9%20Utility%20Maximization.gif"/>
          <p:cNvPicPr>
            <a:picLocks noChangeAspect="1" noChangeArrowheads="1"/>
          </p:cNvPicPr>
          <p:nvPr/>
        </p:nvPicPr>
        <p:blipFill>
          <a:blip r:embed="rId3" cstate="print"/>
          <a:srcRect l="14545" t="14118" r="16970" b="14118"/>
          <a:stretch>
            <a:fillRect/>
          </a:stretch>
        </p:blipFill>
        <p:spPr bwMode="auto">
          <a:xfrm>
            <a:off x="4267200" y="2362200"/>
            <a:ext cx="4689231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CONSUMER EQUILIBRIUM</a:t>
            </a:r>
            <a:br>
              <a:rPr lang="en-US" b="1" dirty="0" smtClean="0"/>
            </a:br>
            <a:r>
              <a:rPr lang="en-US" b="1" dirty="0" smtClean="0"/>
              <a:t>-Algebraic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r>
              <a:rPr lang="en-US" dirty="0" smtClean="0"/>
              <a:t>Derive consumer equilibrium by using symbols and equations.</a:t>
            </a:r>
          </a:p>
          <a:p>
            <a:r>
              <a:rPr lang="en-US" dirty="0" smtClean="0"/>
              <a:t>I = Available income</a:t>
            </a:r>
          </a:p>
          <a:p>
            <a:r>
              <a:rPr lang="en-US" dirty="0" smtClean="0"/>
              <a:t>Qx = Good X  and Px = Price of good x </a:t>
            </a:r>
          </a:p>
          <a:p>
            <a:r>
              <a:rPr lang="en-US" dirty="0" smtClean="0"/>
              <a:t>Qy = Good Y and Py = Price of good y</a:t>
            </a:r>
          </a:p>
          <a:p>
            <a:r>
              <a:rPr lang="en-US" dirty="0" smtClean="0"/>
              <a:t>Budget line:  I = Amount spent on goods x and y.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Income = PyQy PLUS PxQx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4648200"/>
            <a:ext cx="5715000" cy="1752600"/>
          </a:xfrm>
          <a:prstGeom prst="rect">
            <a:avLst/>
          </a:prstGeom>
          <a:solidFill>
            <a:srgbClr val="DDC1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Algebraic Approach </a:t>
            </a:r>
            <a:br>
              <a:rPr lang="en-US" b="1" dirty="0" smtClean="0"/>
            </a:br>
            <a:r>
              <a:rPr lang="en-US" b="1" dirty="0" smtClean="0"/>
              <a:t>for the budget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010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REMEMBER WE ARE IN EQUILIBRIUM</a:t>
            </a:r>
          </a:p>
          <a:p>
            <a:pPr>
              <a:buNone/>
            </a:pPr>
            <a:r>
              <a:rPr lang="en-US" dirty="0" smtClean="0"/>
              <a:t>	I = (P</a:t>
            </a:r>
            <a:r>
              <a:rPr lang="en-US" baseline="-25000" dirty="0" smtClean="0"/>
              <a:t>y</a:t>
            </a:r>
            <a:r>
              <a:rPr lang="en-US" dirty="0" smtClean="0"/>
              <a:t>Q</a:t>
            </a:r>
            <a:r>
              <a:rPr lang="en-US" baseline="-25000" dirty="0" smtClean="0"/>
              <a:t>y</a:t>
            </a:r>
            <a:r>
              <a:rPr lang="en-US" dirty="0" smtClean="0"/>
              <a:t>) + (P</a:t>
            </a:r>
            <a:r>
              <a:rPr lang="en-US" baseline="-25000" dirty="0" smtClean="0"/>
              <a:t>x</a:t>
            </a:r>
            <a:r>
              <a:rPr lang="en-US" dirty="0" smtClean="0"/>
              <a:t>Q</a:t>
            </a:r>
            <a:r>
              <a:rPr lang="en-US" baseline="-25000" dirty="0" smtClean="0"/>
              <a:t>x</a:t>
            </a:r>
            <a:r>
              <a:rPr lang="en-US" dirty="0" smtClean="0"/>
              <a:t>)		- </a:t>
            </a:r>
            <a:r>
              <a:rPr lang="en-US" sz="2000" dirty="0" smtClean="0"/>
              <a:t>Divide by Py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I/P</a:t>
            </a:r>
            <a:r>
              <a:rPr lang="en-US" baseline="-25000" dirty="0" smtClean="0"/>
              <a:t>y </a:t>
            </a:r>
            <a:r>
              <a:rPr lang="en-US" dirty="0" smtClean="0"/>
              <a:t>= Q</a:t>
            </a:r>
            <a:r>
              <a:rPr lang="en-US" baseline="-25000" dirty="0" smtClean="0"/>
              <a:t>y</a:t>
            </a:r>
            <a:r>
              <a:rPr lang="en-US" dirty="0" smtClean="0"/>
              <a:t> + (P</a:t>
            </a:r>
            <a:r>
              <a:rPr lang="en-US" baseline="-25000" dirty="0" smtClean="0"/>
              <a:t>x</a:t>
            </a:r>
            <a:r>
              <a:rPr lang="en-US" dirty="0" smtClean="0"/>
              <a:t>Q</a:t>
            </a:r>
            <a:r>
              <a:rPr lang="en-US" baseline="-25000" dirty="0" smtClean="0"/>
              <a:t>x</a:t>
            </a:r>
            <a:r>
              <a:rPr lang="en-US" dirty="0" smtClean="0"/>
              <a:t>)/P</a:t>
            </a:r>
            <a:r>
              <a:rPr lang="en-US" baseline="-25000" dirty="0" smtClean="0"/>
              <a:t>y</a:t>
            </a:r>
            <a:r>
              <a:rPr lang="en-US" dirty="0" smtClean="0"/>
              <a:t> 	- </a:t>
            </a:r>
            <a:r>
              <a:rPr lang="en-US" sz="2000" dirty="0" smtClean="0"/>
              <a:t>Subtract (PxQx)/Py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I/P</a:t>
            </a:r>
            <a:r>
              <a:rPr lang="en-US" baseline="-25000" dirty="0" smtClean="0"/>
              <a:t>y</a:t>
            </a:r>
            <a:r>
              <a:rPr lang="en-US" dirty="0" smtClean="0"/>
              <a:t> - (P</a:t>
            </a:r>
            <a:r>
              <a:rPr lang="en-US" baseline="-25000" dirty="0" smtClean="0"/>
              <a:t>x</a:t>
            </a:r>
            <a:r>
              <a:rPr lang="en-US" dirty="0" smtClean="0"/>
              <a:t>Q</a:t>
            </a:r>
            <a:r>
              <a:rPr lang="en-US" baseline="-25000" dirty="0" smtClean="0"/>
              <a:t>x</a:t>
            </a:r>
            <a:r>
              <a:rPr lang="en-US" dirty="0" smtClean="0"/>
              <a:t>)/P</a:t>
            </a:r>
            <a:r>
              <a:rPr lang="en-US" baseline="-25000" dirty="0" smtClean="0"/>
              <a:t>y</a:t>
            </a:r>
            <a:r>
              <a:rPr lang="en-US" dirty="0" smtClean="0"/>
              <a:t> = Q</a:t>
            </a:r>
            <a:r>
              <a:rPr lang="en-US" baseline="-25000" dirty="0" smtClean="0"/>
              <a:t>y</a:t>
            </a:r>
            <a:r>
              <a:rPr lang="en-US" dirty="0" smtClean="0"/>
              <a:t>	- </a:t>
            </a:r>
            <a:r>
              <a:rPr lang="en-US" sz="2000" dirty="0" smtClean="0"/>
              <a:t>Switch sides, rewrite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dirty="0" smtClean="0"/>
              <a:t>Q</a:t>
            </a:r>
            <a:r>
              <a:rPr lang="en-US" baseline="-25000" dirty="0" smtClean="0"/>
              <a:t>y</a:t>
            </a:r>
            <a:r>
              <a:rPr lang="en-US" dirty="0" smtClean="0"/>
              <a:t> = I/P</a:t>
            </a:r>
            <a:r>
              <a:rPr lang="en-US" baseline="-25000" dirty="0" smtClean="0"/>
              <a:t>y</a:t>
            </a:r>
            <a:r>
              <a:rPr lang="en-US" dirty="0" smtClean="0"/>
              <a:t> (P</a:t>
            </a:r>
            <a:r>
              <a:rPr lang="en-US" baseline="-25000" dirty="0" smtClean="0"/>
              <a:t>x</a:t>
            </a:r>
            <a:r>
              <a:rPr lang="en-US" dirty="0" smtClean="0"/>
              <a:t>/P</a:t>
            </a:r>
            <a:r>
              <a:rPr lang="en-US" baseline="-25000" dirty="0" smtClean="0"/>
              <a:t>y</a:t>
            </a:r>
            <a:r>
              <a:rPr lang="en-US" dirty="0" smtClean="0"/>
              <a:t>)Q</a:t>
            </a:r>
            <a:r>
              <a:rPr lang="en-US" baseline="-25000" dirty="0" smtClean="0"/>
              <a:t>x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 	This is the </a:t>
            </a:r>
            <a:r>
              <a:rPr lang="en-US" sz="2400" b="1" dirty="0" smtClean="0"/>
              <a:t>equation</a:t>
            </a:r>
            <a:r>
              <a:rPr lang="en-US" sz="2400" dirty="0" smtClean="0"/>
              <a:t> of the </a:t>
            </a:r>
            <a:r>
              <a:rPr lang="en-US" sz="2400" b="1" dirty="0" smtClean="0"/>
              <a:t>straight line</a:t>
            </a:r>
          </a:p>
          <a:p>
            <a:pPr>
              <a:buNone/>
            </a:pPr>
            <a:r>
              <a:rPr lang="en-US" sz="2400" dirty="0" smtClean="0"/>
              <a:t>		I/Py = </a:t>
            </a:r>
            <a:r>
              <a:rPr lang="en-US" sz="2400" b="1" dirty="0" smtClean="0"/>
              <a:t>Intercept</a:t>
            </a:r>
            <a:r>
              <a:rPr lang="en-US" sz="2400" dirty="0" smtClean="0"/>
              <a:t> of vertical axis</a:t>
            </a:r>
          </a:p>
          <a:p>
            <a:pPr>
              <a:buNone/>
            </a:pPr>
            <a:r>
              <a:rPr lang="en-US" sz="2400" dirty="0" smtClean="0"/>
              <a:t>		P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/P</a:t>
            </a:r>
            <a:r>
              <a:rPr lang="en-US" sz="2400" baseline="-25000" dirty="0" smtClean="0"/>
              <a:t>y </a:t>
            </a:r>
            <a:r>
              <a:rPr lang="en-US" sz="2400" dirty="0" smtClean="0"/>
              <a:t>= </a:t>
            </a:r>
            <a:r>
              <a:rPr lang="en-US" sz="2400" b="1" dirty="0" smtClean="0"/>
              <a:t>Slope</a:t>
            </a:r>
            <a:r>
              <a:rPr lang="en-US" sz="2400" dirty="0" smtClean="0"/>
              <a:t> of the budget line</a:t>
            </a:r>
          </a:p>
          <a:p>
            <a:pPr>
              <a:buNone/>
            </a:pPr>
            <a:r>
              <a:rPr lang="en-US" baseline="-25000" dirty="0" smtClean="0"/>
              <a:t>		</a:t>
            </a:r>
            <a:endParaRPr lang="en-US" baseline="-25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179388" y="476250"/>
            <a:ext cx="8785225" cy="1223963"/>
          </a:xfrm>
        </p:spPr>
        <p:txBody>
          <a:bodyPr/>
          <a:lstStyle/>
          <a:p>
            <a:r>
              <a:rPr lang="en-US" dirty="0" smtClean="0"/>
              <a:t>Consumer Behaviour</a:t>
            </a:r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299451" cy="47085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How will a typical  consumer react and behave?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Why is the demand curve sloped downward from left to right?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Explain by using the indifference approach.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581400" y="2286000"/>
            <a:ext cx="9906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5" name="Down Arrow 4"/>
          <p:cNvSpPr/>
          <p:nvPr/>
        </p:nvSpPr>
        <p:spPr>
          <a:xfrm>
            <a:off x="3733800" y="4343400"/>
            <a:ext cx="9906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5791200"/>
            <a:ext cx="4876800" cy="609600"/>
          </a:xfrm>
          <a:prstGeom prst="rect">
            <a:avLst/>
          </a:prstGeom>
          <a:solidFill>
            <a:srgbClr val="DDC1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Algebraic Approach </a:t>
            </a:r>
            <a:br>
              <a:rPr lang="en-US" b="1" dirty="0" smtClean="0"/>
            </a:br>
            <a:r>
              <a:rPr lang="en-US" b="1" dirty="0" smtClean="0"/>
              <a:t>for the indifference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r>
              <a:rPr lang="en-US" dirty="0" smtClean="0"/>
              <a:t>We can use the same approach for the indifference curve.</a:t>
            </a:r>
          </a:p>
          <a:p>
            <a:r>
              <a:rPr lang="en-US" dirty="0" smtClean="0"/>
              <a:t>Points on IC = Same level of satisfaction or total utility.</a:t>
            </a:r>
          </a:p>
          <a:p>
            <a:r>
              <a:rPr lang="en-US" dirty="0" smtClean="0"/>
              <a:t>Total utility unchanged as consumer moves from one point to another on IC.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</a:t>
            </a:r>
            <a:r>
              <a:rPr lang="en-US" dirty="0" smtClean="0"/>
              <a:t>Condition to be met: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ym typeface="Symbol"/>
              </a:rPr>
              <a:t>  </a:t>
            </a:r>
            <a:r>
              <a:rPr lang="en-US" dirty="0" smtClean="0"/>
              <a:t>Q</a:t>
            </a:r>
            <a:r>
              <a:rPr lang="en-US" baseline="-25000" dirty="0" smtClean="0"/>
              <a:t>y</a:t>
            </a:r>
            <a:r>
              <a:rPr lang="en-US" dirty="0" smtClean="0"/>
              <a:t> x MU</a:t>
            </a:r>
            <a:r>
              <a:rPr lang="en-US" baseline="-25000" dirty="0" smtClean="0"/>
              <a:t>y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 </a:t>
            </a:r>
            <a:r>
              <a:rPr lang="en-US" dirty="0" smtClean="0"/>
              <a:t>Q</a:t>
            </a:r>
            <a:r>
              <a:rPr lang="en-US" baseline="-25000" dirty="0" smtClean="0"/>
              <a:t>x</a:t>
            </a:r>
            <a:r>
              <a:rPr lang="en-US" dirty="0" smtClean="0"/>
              <a:t> x MU</a:t>
            </a:r>
            <a:r>
              <a:rPr lang="en-US" baseline="-25000" dirty="0" smtClean="0"/>
              <a:t>x</a:t>
            </a:r>
            <a:endParaRPr lang="en-US" baseline="-25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5105400"/>
            <a:ext cx="5257800" cy="609600"/>
          </a:xfrm>
          <a:prstGeom prst="rect">
            <a:avLst/>
          </a:prstGeom>
          <a:solidFill>
            <a:srgbClr val="DDC1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Algebraic Approach </a:t>
            </a:r>
            <a:br>
              <a:rPr lang="en-US" b="1" dirty="0" smtClean="0"/>
            </a:br>
            <a:r>
              <a:rPr lang="en-US" b="1" dirty="0" smtClean="0"/>
              <a:t>for the indifference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ym typeface="Symbol"/>
              </a:rPr>
              <a:t>		</a:t>
            </a:r>
            <a:r>
              <a:rPr lang="en-US" dirty="0" smtClean="0"/>
              <a:t>Q</a:t>
            </a:r>
            <a:r>
              <a:rPr lang="en-US" baseline="-25000" dirty="0" smtClean="0"/>
              <a:t>y</a:t>
            </a:r>
            <a:r>
              <a:rPr lang="en-US" dirty="0" smtClean="0"/>
              <a:t> x MU</a:t>
            </a:r>
            <a:r>
              <a:rPr lang="en-US" baseline="-25000" dirty="0" smtClean="0"/>
              <a:t>y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 </a:t>
            </a:r>
            <a:r>
              <a:rPr lang="en-US" dirty="0" smtClean="0"/>
              <a:t>Q</a:t>
            </a:r>
            <a:r>
              <a:rPr lang="en-US" baseline="-25000" dirty="0" smtClean="0"/>
              <a:t>x</a:t>
            </a:r>
            <a:r>
              <a:rPr lang="en-US" dirty="0" smtClean="0"/>
              <a:t> x MU</a:t>
            </a:r>
            <a:r>
              <a:rPr lang="en-US" baseline="-25000" dirty="0" smtClean="0"/>
              <a:t>x</a:t>
            </a:r>
          </a:p>
          <a:p>
            <a:r>
              <a:rPr lang="en-US" dirty="0" smtClean="0"/>
              <a:t>Rearrange the equation: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	</a:t>
            </a:r>
            <a:r>
              <a:rPr lang="en-US" dirty="0" smtClean="0"/>
              <a:t>Q</a:t>
            </a:r>
            <a:r>
              <a:rPr lang="en-US" baseline="-25000" dirty="0" smtClean="0"/>
              <a:t>y</a:t>
            </a:r>
            <a:r>
              <a:rPr lang="en-US" dirty="0" smtClean="0"/>
              <a:t>/</a:t>
            </a:r>
            <a:r>
              <a:rPr lang="en-US" dirty="0" smtClean="0">
                <a:sym typeface="Symbol"/>
              </a:rPr>
              <a:t> </a:t>
            </a:r>
            <a:r>
              <a:rPr lang="en-US" dirty="0" smtClean="0"/>
              <a:t>Q</a:t>
            </a:r>
            <a:r>
              <a:rPr lang="en-US" baseline="-25000" dirty="0" smtClean="0"/>
              <a:t>x</a:t>
            </a:r>
            <a:r>
              <a:rPr lang="en-US" dirty="0" smtClean="0"/>
              <a:t> = MU</a:t>
            </a:r>
            <a:r>
              <a:rPr lang="en-US" baseline="-25000" dirty="0" smtClean="0"/>
              <a:t>y </a:t>
            </a:r>
            <a:r>
              <a:rPr lang="en-US" dirty="0" smtClean="0"/>
              <a:t>/Mu</a:t>
            </a:r>
            <a:r>
              <a:rPr lang="en-US" baseline="-25000" dirty="0" smtClean="0"/>
              <a:t>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ym typeface="Symbol"/>
              </a:rPr>
              <a:t> </a:t>
            </a:r>
            <a:r>
              <a:rPr lang="en-US" dirty="0" smtClean="0"/>
              <a:t>Q</a:t>
            </a:r>
            <a:r>
              <a:rPr lang="en-US" baseline="-25000" dirty="0" smtClean="0"/>
              <a:t>y</a:t>
            </a:r>
            <a:r>
              <a:rPr lang="en-US" dirty="0" smtClean="0"/>
              <a:t>/</a:t>
            </a:r>
            <a:r>
              <a:rPr lang="en-US" dirty="0" smtClean="0">
                <a:sym typeface="Symbol"/>
              </a:rPr>
              <a:t> </a:t>
            </a:r>
            <a:r>
              <a:rPr lang="en-US" dirty="0" smtClean="0"/>
              <a:t>Q</a:t>
            </a:r>
            <a:r>
              <a:rPr lang="en-US" baseline="-25000" dirty="0" smtClean="0"/>
              <a:t>x</a:t>
            </a:r>
            <a:r>
              <a:rPr lang="en-US" dirty="0" smtClean="0"/>
              <a:t> = Slope of IC</a:t>
            </a:r>
          </a:p>
          <a:p>
            <a:pPr>
              <a:buNone/>
            </a:pPr>
            <a:r>
              <a:rPr lang="en-US" dirty="0" smtClean="0"/>
              <a:t>		MU</a:t>
            </a:r>
            <a:r>
              <a:rPr lang="en-US" baseline="-25000" dirty="0" smtClean="0"/>
              <a:t>y </a:t>
            </a:r>
            <a:r>
              <a:rPr lang="en-US" dirty="0" smtClean="0"/>
              <a:t>/Mu</a:t>
            </a:r>
            <a:r>
              <a:rPr lang="en-US" baseline="-25000" dirty="0" smtClean="0"/>
              <a:t>x</a:t>
            </a:r>
            <a:r>
              <a:rPr lang="en-US" dirty="0" smtClean="0"/>
              <a:t> = MU of two goods x and y</a:t>
            </a:r>
          </a:p>
          <a:p>
            <a:pPr algn="ctr">
              <a:buNone/>
            </a:pPr>
            <a:endParaRPr lang="en-US" dirty="0" smtClean="0">
              <a:sym typeface="Symbol"/>
            </a:endParaRPr>
          </a:p>
          <a:p>
            <a:pPr algn="ctr">
              <a:buNone/>
            </a:pP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Q</a:t>
            </a:r>
            <a:r>
              <a:rPr lang="en-US" baseline="-25000" dirty="0" smtClean="0"/>
              <a:t>y</a:t>
            </a:r>
            <a:r>
              <a:rPr lang="en-US" dirty="0" smtClean="0"/>
              <a:t>/</a:t>
            </a:r>
            <a:r>
              <a:rPr lang="en-US" dirty="0" smtClean="0">
                <a:sym typeface="Symbol"/>
              </a:rPr>
              <a:t> </a:t>
            </a:r>
            <a:r>
              <a:rPr lang="en-US" dirty="0" smtClean="0"/>
              <a:t>Q</a:t>
            </a:r>
            <a:r>
              <a:rPr lang="en-US" baseline="-25000" dirty="0" smtClean="0"/>
              <a:t>x</a:t>
            </a:r>
            <a:r>
              <a:rPr lang="en-US" dirty="0" smtClean="0"/>
              <a:t> = MU</a:t>
            </a:r>
            <a:r>
              <a:rPr lang="en-US" baseline="-25000" dirty="0" smtClean="0"/>
              <a:t>y </a:t>
            </a:r>
            <a:r>
              <a:rPr lang="en-US" dirty="0" smtClean="0"/>
              <a:t>/Mu</a:t>
            </a:r>
            <a:r>
              <a:rPr lang="en-US" baseline="-25000" dirty="0" smtClean="0"/>
              <a:t>x </a:t>
            </a:r>
            <a:r>
              <a:rPr lang="en-US" dirty="0" smtClean="0"/>
              <a:t>= MRS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4800600"/>
            <a:ext cx="7239000" cy="1143000"/>
          </a:xfrm>
          <a:prstGeom prst="rect">
            <a:avLst/>
          </a:prstGeom>
          <a:solidFill>
            <a:srgbClr val="DDC1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MANIPULATION OF THE FORMULAE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r>
              <a:rPr lang="en-US" dirty="0" smtClean="0"/>
              <a:t>Reconsider equilibrium</a:t>
            </a:r>
          </a:p>
          <a:p>
            <a:r>
              <a:rPr lang="en-US" dirty="0" smtClean="0"/>
              <a:t>MRS = Slope of BL = Slope of IC</a:t>
            </a:r>
          </a:p>
          <a:p>
            <a:r>
              <a:rPr lang="en-US" dirty="0" smtClean="0"/>
              <a:t>MRS = 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Q</a:t>
            </a:r>
            <a:r>
              <a:rPr lang="en-US" baseline="-25000" dirty="0" smtClean="0"/>
              <a:t>y</a:t>
            </a:r>
            <a:r>
              <a:rPr lang="en-US" dirty="0" smtClean="0"/>
              <a:t>/</a:t>
            </a:r>
            <a:r>
              <a:rPr lang="en-US" dirty="0" smtClean="0">
                <a:sym typeface="Symbol"/>
              </a:rPr>
              <a:t> </a:t>
            </a:r>
            <a:r>
              <a:rPr lang="en-US" dirty="0" smtClean="0"/>
              <a:t>Q</a:t>
            </a:r>
            <a:r>
              <a:rPr lang="en-US" baseline="-25000" dirty="0" smtClean="0"/>
              <a:t>x</a:t>
            </a:r>
            <a:r>
              <a:rPr lang="en-US" dirty="0" smtClean="0"/>
              <a:t> = MU</a:t>
            </a:r>
            <a:r>
              <a:rPr lang="en-US" baseline="-25000" dirty="0" smtClean="0"/>
              <a:t>y </a:t>
            </a:r>
            <a:r>
              <a:rPr lang="en-US" dirty="0" smtClean="0"/>
              <a:t>/Mu</a:t>
            </a:r>
            <a:r>
              <a:rPr lang="en-US" baseline="-25000" dirty="0" smtClean="0"/>
              <a:t>x</a:t>
            </a:r>
            <a:r>
              <a:rPr lang="en-US" dirty="0" smtClean="0"/>
              <a:t> = P</a:t>
            </a:r>
            <a:r>
              <a:rPr lang="en-US" baseline="-25000" dirty="0" smtClean="0"/>
              <a:t>x</a:t>
            </a:r>
            <a:r>
              <a:rPr lang="en-US" dirty="0" smtClean="0"/>
              <a:t>/P</a:t>
            </a:r>
            <a:r>
              <a:rPr lang="en-US" baseline="-25000" dirty="0" smtClean="0"/>
              <a:t>y</a:t>
            </a:r>
          </a:p>
          <a:p>
            <a:r>
              <a:rPr lang="en-US" dirty="0" smtClean="0"/>
              <a:t>At Equilibrium:  MU and price of the goods must be in proportion to one another.</a:t>
            </a:r>
          </a:p>
          <a:p>
            <a:pPr algn="ctr"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LAW OF EQUALISING THE </a:t>
            </a:r>
            <a:r>
              <a:rPr lang="en-US" dirty="0">
                <a:sym typeface="Symbol"/>
              </a:rPr>
              <a:t>W</a:t>
            </a:r>
            <a:r>
              <a:rPr lang="en-US" dirty="0" smtClean="0">
                <a:sym typeface="Symbol"/>
              </a:rPr>
              <a:t>EIGHTED MARGINAL UTILITIES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LAW OF EQUALISING WEIGHTED MARGINAL UTILITIES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MU</a:t>
            </a:r>
            <a:r>
              <a:rPr lang="en-US" baseline="-25000" dirty="0" smtClean="0"/>
              <a:t>y </a:t>
            </a:r>
            <a:r>
              <a:rPr lang="en-US" dirty="0" smtClean="0"/>
              <a:t>/P</a:t>
            </a:r>
            <a:r>
              <a:rPr lang="en-US" baseline="-25000" dirty="0" smtClean="0"/>
              <a:t>y</a:t>
            </a:r>
            <a:r>
              <a:rPr lang="en-US" dirty="0" smtClean="0"/>
              <a:t> = MU</a:t>
            </a:r>
            <a:r>
              <a:rPr lang="en-US" baseline="-25000" dirty="0" smtClean="0"/>
              <a:t>x</a:t>
            </a:r>
            <a:r>
              <a:rPr lang="en-US" dirty="0" smtClean="0"/>
              <a:t> /P</a:t>
            </a:r>
            <a:r>
              <a:rPr lang="en-US" baseline="-25000" dirty="0" smtClean="0"/>
              <a:t>x</a:t>
            </a:r>
            <a:endParaRPr lang="en-US" dirty="0" smtClean="0"/>
          </a:p>
          <a:p>
            <a:r>
              <a:rPr lang="en-US" dirty="0" smtClean="0"/>
              <a:t>Meaning:  The consumer is only in equilibrium when he derives the same marginal  utility from the last rand spent on good x as from the last rand spent on good y.</a:t>
            </a:r>
          </a:p>
          <a:p>
            <a:r>
              <a:rPr lang="en-US" dirty="0" smtClean="0"/>
              <a:t>Expand the equation:</a:t>
            </a:r>
          </a:p>
          <a:p>
            <a:pPr>
              <a:buNone/>
            </a:pPr>
            <a:r>
              <a:rPr lang="en-US" dirty="0" smtClean="0"/>
              <a:t>	MU</a:t>
            </a:r>
            <a:r>
              <a:rPr lang="en-US" baseline="-25000" dirty="0" smtClean="0"/>
              <a:t>y </a:t>
            </a:r>
            <a:r>
              <a:rPr lang="en-US" dirty="0" smtClean="0"/>
              <a:t>/P</a:t>
            </a:r>
            <a:r>
              <a:rPr lang="en-US" baseline="-25000" dirty="0" smtClean="0"/>
              <a:t>y</a:t>
            </a:r>
            <a:r>
              <a:rPr lang="en-US" dirty="0" smtClean="0"/>
              <a:t> = MU</a:t>
            </a:r>
            <a:r>
              <a:rPr lang="en-US" baseline="-25000" dirty="0" smtClean="0"/>
              <a:t>x</a:t>
            </a:r>
            <a:r>
              <a:rPr lang="en-US" dirty="0" smtClean="0"/>
              <a:t> /P</a:t>
            </a:r>
            <a:r>
              <a:rPr lang="en-US" baseline="-25000" dirty="0" smtClean="0"/>
              <a:t>x = … = </a:t>
            </a:r>
            <a:r>
              <a:rPr lang="en-US" dirty="0" smtClean="0"/>
              <a:t>MU</a:t>
            </a:r>
            <a:r>
              <a:rPr lang="en-US" baseline="-25000" dirty="0" smtClean="0"/>
              <a:t>n</a:t>
            </a:r>
            <a:r>
              <a:rPr lang="en-US" dirty="0" smtClean="0"/>
              <a:t> /P</a:t>
            </a:r>
            <a:r>
              <a:rPr lang="en-US" baseline="-25000" dirty="0" smtClean="0"/>
              <a:t>n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Consumers have needs.</a:t>
            </a:r>
          </a:p>
          <a:p>
            <a:pPr lvl="2"/>
            <a:r>
              <a:rPr lang="en-US" sz="2000" dirty="0" smtClean="0"/>
              <a:t>Preference  for goods and services.</a:t>
            </a:r>
          </a:p>
          <a:p>
            <a:pPr lvl="1"/>
            <a:r>
              <a:rPr lang="en-US" sz="2400" dirty="0" smtClean="0"/>
              <a:t>Consumers cannot satisfy all needs.</a:t>
            </a:r>
          </a:p>
          <a:p>
            <a:pPr lvl="2"/>
            <a:r>
              <a:rPr lang="en-US" sz="2000" dirty="0" smtClean="0"/>
              <a:t>Budget </a:t>
            </a:r>
            <a:r>
              <a:rPr lang="en-US" sz="2000" dirty="0" err="1" smtClean="0"/>
              <a:t>constaints</a:t>
            </a:r>
            <a:r>
              <a:rPr lang="en-US" sz="2000" dirty="0" smtClean="0"/>
              <a:t>.</a:t>
            </a:r>
          </a:p>
          <a:p>
            <a:pPr lvl="1"/>
            <a:r>
              <a:rPr lang="en-US" sz="2400" dirty="0" smtClean="0"/>
              <a:t>Consumers try to </a:t>
            </a:r>
            <a:r>
              <a:rPr lang="en-US" sz="2400" dirty="0" err="1" smtClean="0"/>
              <a:t>maximise</a:t>
            </a:r>
            <a:r>
              <a:rPr lang="en-US" sz="2400" dirty="0" smtClean="0"/>
              <a:t> their satisfaction.</a:t>
            </a:r>
          </a:p>
          <a:p>
            <a:pPr lvl="2"/>
            <a:r>
              <a:rPr lang="en-US" sz="2000" dirty="0" smtClean="0"/>
              <a:t>Given preferences and constraints.</a:t>
            </a:r>
            <a:endParaRPr lang="en-US" sz="2000" dirty="0" smtClean="0"/>
          </a:p>
          <a:p>
            <a:pPr lvl="1">
              <a:buNone/>
            </a:pPr>
            <a:endParaRPr lang="en-US" sz="24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CARDINAL AND ORDINAL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7244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Cardinal scale = Utility approach</a:t>
            </a:r>
            <a:r>
              <a:rPr lang="en-US" sz="2800" dirty="0" smtClean="0"/>
              <a:t>:</a:t>
            </a:r>
          </a:p>
          <a:p>
            <a:pPr lvl="1"/>
            <a:r>
              <a:rPr lang="en-US" dirty="0" smtClean="0"/>
              <a:t>Ex.  Metric scale = cardinal scale</a:t>
            </a:r>
          </a:p>
          <a:p>
            <a:pPr lvl="1"/>
            <a:r>
              <a:rPr lang="en-US" dirty="0" smtClean="0"/>
              <a:t>Measure distance and allow to compare different distances.</a:t>
            </a:r>
          </a:p>
          <a:p>
            <a:pPr lvl="1"/>
            <a:r>
              <a:rPr lang="en-US" dirty="0" smtClean="0"/>
              <a:t>Physical measurements.</a:t>
            </a:r>
          </a:p>
          <a:p>
            <a:r>
              <a:rPr lang="en-US" sz="2800" b="1" u="sng" dirty="0" smtClean="0"/>
              <a:t>Ordinal scale = Indifference approach</a:t>
            </a:r>
            <a:r>
              <a:rPr lang="en-US" sz="2800" dirty="0" smtClean="0"/>
              <a:t>:</a:t>
            </a:r>
          </a:p>
          <a:p>
            <a:pPr lvl="1"/>
            <a:r>
              <a:rPr lang="en-US" dirty="0" smtClean="0"/>
              <a:t>Indicates some distances longer, shorter, same.</a:t>
            </a:r>
          </a:p>
          <a:p>
            <a:pPr lvl="1"/>
            <a:r>
              <a:rPr lang="en-US" dirty="0" smtClean="0"/>
              <a:t>No precise numbers.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CARDINAL UTILITY APPROACH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4144963"/>
          </a:xfrm>
        </p:spPr>
        <p:txBody>
          <a:bodyPr/>
          <a:lstStyle/>
          <a:p>
            <a:r>
              <a:rPr lang="en-US" dirty="0" smtClean="0"/>
              <a:t>Based on assumption that satisfaction is measurable on a cardinal scale.</a:t>
            </a:r>
          </a:p>
          <a:p>
            <a:r>
              <a:rPr lang="en-US" dirty="0" smtClean="0"/>
              <a:t>Different utilities can be precisely quantified.</a:t>
            </a:r>
          </a:p>
          <a:p>
            <a:r>
              <a:rPr lang="en-US" dirty="0" smtClean="0"/>
              <a:t>Give the </a:t>
            </a:r>
            <a:r>
              <a:rPr lang="en-US" b="1" u="sng" dirty="0" smtClean="0"/>
              <a:t>exact</a:t>
            </a:r>
            <a:r>
              <a:rPr lang="en-US" dirty="0" smtClean="0"/>
              <a:t> difference in marginal utility of products.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ORDINAL UTILITY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419600"/>
          </a:xfrm>
        </p:spPr>
        <p:txBody>
          <a:bodyPr/>
          <a:lstStyle/>
          <a:p>
            <a:r>
              <a:rPr lang="en-US" sz="2800" dirty="0" smtClean="0"/>
              <a:t>Satisfaction obtained from consuming different products = </a:t>
            </a:r>
            <a:r>
              <a:rPr lang="en-US" sz="2800" b="1" dirty="0" smtClean="0"/>
              <a:t>Ordered or ranked!</a:t>
            </a:r>
          </a:p>
          <a:p>
            <a:r>
              <a:rPr lang="en-US" sz="2800" dirty="0" smtClean="0"/>
              <a:t>Ranked in order of preference – Can’t give absolute level of satisfaction.</a:t>
            </a:r>
          </a:p>
          <a:p>
            <a:r>
              <a:rPr lang="en-US" sz="2800" dirty="0" smtClean="0"/>
              <a:t>Size of utility difference cannot be established.</a:t>
            </a:r>
          </a:p>
          <a:p>
            <a:r>
              <a:rPr lang="en-US" sz="2800" u="sng" dirty="0" smtClean="0"/>
              <a:t>Rank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High to low</a:t>
            </a:r>
          </a:p>
          <a:p>
            <a:pPr lvl="1"/>
            <a:r>
              <a:rPr lang="en-US" sz="2400" dirty="0" smtClean="0"/>
              <a:t>Best to worst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INDIFFERENCE APPOACH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Based on </a:t>
            </a:r>
            <a:r>
              <a:rPr lang="en-US" b="1" dirty="0" smtClean="0"/>
              <a:t>Ordinal</a:t>
            </a:r>
            <a:r>
              <a:rPr lang="en-US" dirty="0" smtClean="0"/>
              <a:t> utility.</a:t>
            </a:r>
          </a:p>
          <a:p>
            <a:r>
              <a:rPr lang="en-US" dirty="0" smtClean="0"/>
              <a:t>Less stringent more believable utility.</a:t>
            </a:r>
          </a:p>
          <a:p>
            <a:r>
              <a:rPr lang="en-US" dirty="0" smtClean="0"/>
              <a:t>Compare different combinations</a:t>
            </a:r>
          </a:p>
          <a:p>
            <a:pPr lvl="1"/>
            <a:r>
              <a:rPr lang="en-US" dirty="0" smtClean="0"/>
              <a:t>Not products in isolation.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Indifference approach:</a:t>
            </a:r>
            <a:br>
              <a:rPr lang="en-US" dirty="0" smtClean="0"/>
            </a:br>
            <a:r>
              <a:rPr lang="en-US" dirty="0" smtClean="0"/>
              <a:t>THREE BASIC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144963"/>
          </a:xfrm>
        </p:spPr>
        <p:txBody>
          <a:bodyPr/>
          <a:lstStyle/>
          <a:p>
            <a:r>
              <a:rPr lang="en-US" sz="2600" b="1" u="sng" dirty="0" smtClean="0"/>
              <a:t>Completeness (Law of comparison):</a:t>
            </a:r>
          </a:p>
          <a:p>
            <a:pPr lvl="1"/>
            <a:r>
              <a:rPr lang="en-US" sz="2600" dirty="0" smtClean="0"/>
              <a:t>Consumer is able to rank all possible combinations of goods and service in order of preference.</a:t>
            </a:r>
          </a:p>
          <a:p>
            <a:r>
              <a:rPr lang="en-US" sz="2600" b="1" u="sng" dirty="0" smtClean="0"/>
              <a:t>Consistency (Transitivity):</a:t>
            </a:r>
          </a:p>
          <a:p>
            <a:pPr lvl="1"/>
            <a:r>
              <a:rPr lang="en-US" sz="2600" dirty="0" smtClean="0"/>
              <a:t>Consumers will act consistently.</a:t>
            </a:r>
          </a:p>
          <a:p>
            <a:r>
              <a:rPr lang="en-US" sz="2600" b="1" u="sng" dirty="0" smtClean="0"/>
              <a:t>More is better than less</a:t>
            </a:r>
            <a:r>
              <a:rPr lang="en-US" sz="2600" b="1" u="sng" dirty="0" smtClean="0"/>
              <a:t> </a:t>
            </a:r>
            <a:r>
              <a:rPr lang="en-US" sz="2600" b="1" u="sng" dirty="0" smtClean="0"/>
              <a:t>(Non-satiety):</a:t>
            </a:r>
          </a:p>
          <a:p>
            <a:pPr lvl="1"/>
            <a:r>
              <a:rPr lang="en-US" sz="2600" dirty="0" smtClean="0"/>
              <a:t>Not fully satisfied  and always prefer more to less.  See implications on the following figure.</a:t>
            </a:r>
          </a:p>
          <a:p>
            <a:pPr lvl="1"/>
            <a:endParaRPr lang="en-US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</TotalTime>
  <Words>872</Words>
  <Application>Microsoft Office PowerPoint</Application>
  <PresentationFormat>On-screen Show (4:3)</PresentationFormat>
  <Paragraphs>175</Paragraphs>
  <Slides>33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CHAPTER 3</vt:lpstr>
      <vt:lpstr>Outcomes</vt:lpstr>
      <vt:lpstr>Consumer Behaviour</vt:lpstr>
      <vt:lpstr>ASSUMPTION!</vt:lpstr>
      <vt:lpstr>CARDINAL AND ORDINAL SCALE</vt:lpstr>
      <vt:lpstr>CARDINAL UTILITY APPROACH</vt:lpstr>
      <vt:lpstr>ORDINAL UTILITY APPROACH</vt:lpstr>
      <vt:lpstr>INDIFFERENCE APPOACH</vt:lpstr>
      <vt:lpstr>Indifference approach: THREE BASIC ASSUMPTIONS</vt:lpstr>
      <vt:lpstr>Let’s compare meat to beer </vt:lpstr>
      <vt:lpstr>INDIFFERENCE CURVES</vt:lpstr>
      <vt:lpstr>EXAMPLE</vt:lpstr>
      <vt:lpstr>EXAMPLE</vt:lpstr>
      <vt:lpstr>LAW OF SUBSTITUTION</vt:lpstr>
      <vt:lpstr>MARGINAL RATE OF SUBSTITION (MRS)</vt:lpstr>
      <vt:lpstr>Exchange or substitution ratio</vt:lpstr>
      <vt:lpstr>TWO EXTREME CASES</vt:lpstr>
      <vt:lpstr>PROPERTIES OF THE INDIFFERENCE CURVES</vt:lpstr>
      <vt:lpstr>Slide 19</vt:lpstr>
      <vt:lpstr>INDIFFERENCE MAP</vt:lpstr>
      <vt:lpstr>INDIFFERENCE CURVES CANNOT INTERSECT!</vt:lpstr>
      <vt:lpstr>BUDGET LINE</vt:lpstr>
      <vt:lpstr>BUDGET LINE</vt:lpstr>
      <vt:lpstr>BUDGET LINE</vt:lpstr>
      <vt:lpstr>CONSUMER EQUILIBRIUM</vt:lpstr>
      <vt:lpstr>CONSUMER EQUILIBRIUM -Graphical Approach</vt:lpstr>
      <vt:lpstr>CONSUMER EQUILIBRIUM -Graphical Approach</vt:lpstr>
      <vt:lpstr>CONSUMER EQUILIBRIUM -Algebraic Approach</vt:lpstr>
      <vt:lpstr>Algebraic Approach  for the budget line</vt:lpstr>
      <vt:lpstr>Algebraic Approach  for the indifference curve</vt:lpstr>
      <vt:lpstr>Algebraic Approach  for the indifference curve</vt:lpstr>
      <vt:lpstr>MANIPULATION OF THE FORMULAE</vt:lpstr>
      <vt:lpstr>LAW OF EQUALISING WEIGHTED MARGINAL UTILITIES</vt:lpstr>
    </vt:vector>
  </TitlesOfParts>
  <Company>Varsity College Pretoria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lvdvyver</cp:lastModifiedBy>
  <cp:revision>85</cp:revision>
  <dcterms:created xsi:type="dcterms:W3CDTF">2009-07-24T09:09:46Z</dcterms:created>
  <dcterms:modified xsi:type="dcterms:W3CDTF">2011-02-14T14:43:32Z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TC300010681033</vt:lpwstr>
  </property>
</Properties>
</file>