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77" r:id="rId5"/>
    <p:sldId id="280" r:id="rId6"/>
    <p:sldId id="259" r:id="rId7"/>
    <p:sldId id="260" r:id="rId8"/>
    <p:sldId id="27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6" r:id="rId24"/>
    <p:sldId id="281" r:id="rId25"/>
    <p:sldId id="282" r:id="rId26"/>
    <p:sldId id="284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7C951-95AC-470E-AA98-0E8A517B737C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F6172-AE50-4156-BB26-9863A74716B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D9BE-4357-4900-ACE7-4516095759E0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DB892-3320-4344-A100-BA273DD876D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63405-915E-424A-99F9-47DAFF9E9427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D3376-B82E-40DD-9D3A-90D29B40CB8F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C223A-5AF5-49EE-BC99-B1C3102FEFCE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8790-6A77-48F2-A426-ACB5F97BD8D3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D624-5760-4562-B52C-5492B60CF6AB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195CF-C0DD-477B-BA27-46AD2A2CBB1E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ADF14-9E75-4013-A39D-90258997DB97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74767-79AA-41C4-BFA8-3CEF3A1F9B2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937F4-013B-414F-8F73-6A96A5E736D4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CB9F-09A3-4602-AD88-48C7A86CD84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FAA8-8E66-485A-8627-AFC6415D061F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B1272-E9F1-4275-A6E4-994149BD524B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3899-C03B-45F9-9FC6-A649604B93B8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8491E-48B1-49B6-8B94-B7979257367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56E6D-4CCA-4751-81AA-F10303638998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CA9A-BB93-46E3-BFBF-A68FCE29E89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0BD32-9E66-4F0C-894C-B4AFDA841687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A5CC1-0727-4B42-A9D8-D8D0C5E64BE5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796CFD-9A61-45CA-967A-7B6F3DD77C43}" type="datetimeFigureOut">
              <a:rPr lang="fr-FR"/>
              <a:pPr>
                <a:defRPr/>
              </a:pPr>
              <a:t>11/10/2010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1E52B0-B1E6-4145-926A-19A45FA96C51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hyperlink" Target="http://static.desktopnexus.com/wallpapers/75081-bigthumbnail.jpg" TargetMode="External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farm4.static.flickr.com/3261/3083582535_310bfe0ec6.jpg" TargetMode="Externa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2735263"/>
            <a:ext cx="7772400" cy="1470025"/>
          </a:xfrm>
        </p:spPr>
        <p:txBody>
          <a:bodyPr/>
          <a:lstStyle/>
          <a:p>
            <a:r>
              <a:rPr lang="fr-CA" sz="4000" dirty="0" smtClean="0">
                <a:solidFill>
                  <a:schemeClr val="bg1"/>
                </a:solidFill>
              </a:rPr>
              <a:t>Learning Unit 6</a:t>
            </a:r>
            <a:endParaRPr lang="fr-FR" sz="4000" dirty="0" smtClean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4808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800" dirty="0" smtClean="0">
                <a:solidFill>
                  <a:schemeClr val="bg1"/>
                </a:solidFill>
                <a:latin typeface="+mj-lt"/>
              </a:rPr>
              <a:t>Production and Operations</a:t>
            </a:r>
            <a:endParaRPr lang="fr-FR" sz="2800" dirty="0" smtClean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 and Operations Management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391597" cy="4525963"/>
          </a:xfrm>
        </p:spPr>
        <p:txBody>
          <a:bodyPr/>
          <a:lstStyle/>
          <a:p>
            <a:r>
              <a:rPr lang="en-ZA" dirty="0" smtClean="0"/>
              <a:t>4 Elements of business operations:</a:t>
            </a:r>
          </a:p>
          <a:p>
            <a:pPr>
              <a:buNone/>
            </a:pPr>
            <a:endParaRPr lang="en-ZA" dirty="0" smtClean="0"/>
          </a:p>
          <a:p>
            <a:pPr lvl="1"/>
            <a:r>
              <a:rPr lang="en-ZA" sz="4000" dirty="0" smtClean="0">
                <a:solidFill>
                  <a:srgbClr val="FF0000"/>
                </a:solidFill>
              </a:rPr>
              <a:t>B</a:t>
            </a:r>
            <a:r>
              <a:rPr lang="en-ZA" dirty="0" smtClean="0"/>
              <a:t>usiness strategy</a:t>
            </a:r>
          </a:p>
          <a:p>
            <a:pPr lvl="1"/>
            <a:r>
              <a:rPr lang="en-ZA" sz="4000" dirty="0" smtClean="0">
                <a:solidFill>
                  <a:srgbClr val="FF0000"/>
                </a:solidFill>
              </a:rPr>
              <a:t>P</a:t>
            </a:r>
            <a:r>
              <a:rPr lang="en-ZA" dirty="0" smtClean="0"/>
              <a:t>roduction process</a:t>
            </a:r>
          </a:p>
          <a:p>
            <a:pPr lvl="1"/>
            <a:r>
              <a:rPr lang="en-ZA" sz="4000" dirty="0" smtClean="0">
                <a:solidFill>
                  <a:srgbClr val="FF0000"/>
                </a:solidFill>
              </a:rPr>
              <a:t>P</a:t>
            </a:r>
            <a:r>
              <a:rPr lang="en-ZA" dirty="0" smtClean="0"/>
              <a:t>rocess management</a:t>
            </a:r>
          </a:p>
          <a:p>
            <a:pPr lvl="1"/>
            <a:r>
              <a:rPr lang="en-ZA" sz="4000" dirty="0" smtClean="0">
                <a:solidFill>
                  <a:srgbClr val="FF0000"/>
                </a:solidFill>
              </a:rPr>
              <a:t>P</a:t>
            </a:r>
            <a:r>
              <a:rPr lang="en-ZA" dirty="0" smtClean="0"/>
              <a:t>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Business Strategy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268760"/>
            <a:ext cx="6257925" cy="4857403"/>
          </a:xfrm>
        </p:spPr>
        <p:txBody>
          <a:bodyPr/>
          <a:lstStyle/>
          <a:p>
            <a:r>
              <a:rPr lang="en-ZA" dirty="0" smtClean="0"/>
              <a:t>Direction or scope over long term</a:t>
            </a:r>
          </a:p>
          <a:p>
            <a:pPr lvl="1"/>
            <a:r>
              <a:rPr lang="en-ZA" dirty="0" smtClean="0"/>
              <a:t>By configuration of resources</a:t>
            </a:r>
          </a:p>
          <a:p>
            <a:pPr lvl="1"/>
            <a:r>
              <a:rPr lang="en-ZA" dirty="0" smtClean="0"/>
              <a:t>Challenging environment</a:t>
            </a:r>
          </a:p>
          <a:p>
            <a:pPr lvl="1"/>
            <a:r>
              <a:rPr lang="en-ZA" dirty="0" smtClean="0"/>
              <a:t>Meet needs of markets</a:t>
            </a:r>
          </a:p>
          <a:p>
            <a:pPr lvl="1"/>
            <a:r>
              <a:rPr lang="en-ZA" dirty="0" smtClean="0"/>
              <a:t>Fulfil stakeholder expectations</a:t>
            </a:r>
          </a:p>
          <a:p>
            <a:r>
              <a:rPr lang="en-ZA" dirty="0" smtClean="0"/>
              <a:t>Ops manager carefully plan POM.</a:t>
            </a:r>
          </a:p>
          <a:p>
            <a:pPr lvl="1"/>
            <a:r>
              <a:rPr lang="en-ZA" dirty="0" smtClean="0"/>
              <a:t>Best product</a:t>
            </a:r>
          </a:p>
          <a:p>
            <a:pPr lvl="1"/>
            <a:r>
              <a:rPr lang="en-ZA" dirty="0" smtClean="0"/>
              <a:t>Best methods</a:t>
            </a:r>
          </a:p>
          <a:p>
            <a:pPr lvl="1"/>
            <a:r>
              <a:rPr lang="en-ZA" dirty="0" smtClean="0"/>
              <a:t>Saving costs</a:t>
            </a:r>
          </a:p>
        </p:txBody>
      </p:sp>
      <p:pic>
        <p:nvPicPr>
          <p:cNvPr id="19458" name="Picture 2" descr="http://t2.gstatic.com/images?q=tbn:ANd9GcQhTkyZPmx1yua3NqwkfGvKzIvY8c0T51Vcj-FKAtMunWIE75s&amp;t=1&amp;usg=__gnK5mWplWGaq9qSJ04B-K-mx2j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523408"/>
            <a:ext cx="2736304" cy="2049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 Processes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Production:</a:t>
            </a:r>
          </a:p>
          <a:p>
            <a:pPr lvl="1"/>
            <a:r>
              <a:rPr lang="en-ZA" dirty="0" smtClean="0"/>
              <a:t>The use of resources</a:t>
            </a:r>
          </a:p>
          <a:p>
            <a:pPr lvl="1"/>
            <a:r>
              <a:rPr lang="en-ZA" dirty="0" smtClean="0"/>
              <a:t>To create goods or services</a:t>
            </a:r>
          </a:p>
          <a:p>
            <a:pPr lvl="1"/>
            <a:r>
              <a:rPr lang="en-ZA" dirty="0" smtClean="0"/>
              <a:t>Suitable for exchange</a:t>
            </a:r>
          </a:p>
          <a:p>
            <a:pPr lvl="1"/>
            <a:r>
              <a:rPr lang="en-ZA" dirty="0" smtClean="0"/>
              <a:t>Processes:</a:t>
            </a:r>
          </a:p>
          <a:p>
            <a:pPr lvl="2"/>
            <a:r>
              <a:rPr lang="en-ZA" dirty="0" smtClean="0"/>
              <a:t>Manufacturing</a:t>
            </a:r>
          </a:p>
          <a:p>
            <a:pPr lvl="2"/>
            <a:r>
              <a:rPr lang="en-ZA" dirty="0" smtClean="0"/>
              <a:t>Storing</a:t>
            </a:r>
          </a:p>
          <a:p>
            <a:pPr lvl="2"/>
            <a:r>
              <a:rPr lang="en-ZA" dirty="0" smtClean="0"/>
              <a:t>Shipping</a:t>
            </a:r>
          </a:p>
          <a:p>
            <a:pPr lvl="2"/>
            <a:r>
              <a:rPr lang="en-ZA" dirty="0" smtClean="0"/>
              <a:t>Packaging</a:t>
            </a:r>
          </a:p>
          <a:p>
            <a:endParaRPr lang="en-ZA" dirty="0" smtClean="0"/>
          </a:p>
        </p:txBody>
      </p:sp>
      <p:pic>
        <p:nvPicPr>
          <p:cNvPr id="18434" name="Picture 2" descr="http://www.piratesoffun.com/sitebuildercontent/sitebuilderpictures/webassets/bailing-animate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333375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Process Management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b="1" dirty="0" smtClean="0"/>
              <a:t>Align</a:t>
            </a:r>
            <a:r>
              <a:rPr lang="en-ZA" dirty="0" smtClean="0"/>
              <a:t> the business with wants and needs of customers</a:t>
            </a:r>
          </a:p>
          <a:p>
            <a:r>
              <a:rPr lang="en-ZA" b="1" dirty="0" smtClean="0"/>
              <a:t>Oversee</a:t>
            </a:r>
            <a:r>
              <a:rPr lang="en-ZA" dirty="0" smtClean="0"/>
              <a:t> the production process </a:t>
            </a:r>
          </a:p>
          <a:p>
            <a:r>
              <a:rPr lang="en-ZA" b="1" dirty="0" smtClean="0"/>
              <a:t>Ensure</a:t>
            </a:r>
            <a:r>
              <a:rPr lang="en-ZA" dirty="0" smtClean="0"/>
              <a:t> tasks completed on time</a:t>
            </a:r>
          </a:p>
          <a:p>
            <a:r>
              <a:rPr lang="en-ZA" dirty="0" smtClean="0"/>
              <a:t>Everything in </a:t>
            </a:r>
            <a:r>
              <a:rPr lang="en-ZA" b="1" dirty="0" smtClean="0"/>
              <a:t>place</a:t>
            </a:r>
          </a:p>
          <a:p>
            <a:r>
              <a:rPr lang="en-ZA" b="1" dirty="0" smtClean="0"/>
              <a:t>Running</a:t>
            </a:r>
            <a:r>
              <a:rPr lang="en-ZA" dirty="0" smtClean="0"/>
              <a:t> smoothly</a:t>
            </a:r>
          </a:p>
          <a:p>
            <a:r>
              <a:rPr lang="en-ZA" b="1" dirty="0" smtClean="0"/>
              <a:t>Implement</a:t>
            </a:r>
            <a:r>
              <a:rPr lang="en-ZA" dirty="0" smtClean="0"/>
              <a:t> solutions to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Changing inputs into outputs</a:t>
            </a:r>
          </a:p>
          <a:p>
            <a:r>
              <a:rPr lang="en-ZA" dirty="0" smtClean="0"/>
              <a:t>Ideas </a:t>
            </a:r>
            <a:r>
              <a:rPr lang="en-ZA" dirty="0" smtClean="0">
                <a:sym typeface="Wingdings"/>
              </a:rPr>
              <a:t></a:t>
            </a:r>
            <a:r>
              <a:rPr lang="en-ZA" dirty="0" smtClean="0"/>
              <a:t> Imagination + Creativity</a:t>
            </a:r>
          </a:p>
          <a:p>
            <a:r>
              <a:rPr lang="en-ZA" dirty="0" smtClean="0"/>
              <a:t>Solutions and Service </a:t>
            </a:r>
            <a:r>
              <a:rPr lang="en-ZA" dirty="0" smtClean="0">
                <a:sym typeface="Wingdings"/>
              </a:rPr>
              <a:t></a:t>
            </a:r>
            <a:r>
              <a:rPr lang="en-ZA" dirty="0" smtClean="0"/>
              <a:t> Special skills</a:t>
            </a:r>
          </a:p>
          <a:p>
            <a:r>
              <a:rPr lang="en-ZA" dirty="0" smtClean="0"/>
              <a:t>Physical products </a:t>
            </a:r>
            <a:r>
              <a:rPr lang="en-ZA" dirty="0" smtClean="0">
                <a:sym typeface="Wingdings"/>
              </a:rPr>
              <a:t></a:t>
            </a:r>
            <a:r>
              <a:rPr lang="en-ZA" dirty="0" smtClean="0"/>
              <a:t> Raw material</a:t>
            </a:r>
          </a:p>
          <a:p>
            <a:r>
              <a:rPr lang="en-ZA" dirty="0" smtClean="0"/>
              <a:t>Output </a:t>
            </a:r>
            <a:r>
              <a:rPr lang="en-ZA" dirty="0" smtClean="0">
                <a:sym typeface="Wingdings"/>
              </a:rPr>
              <a:t> Productivity</a:t>
            </a:r>
          </a:p>
          <a:p>
            <a:pPr lvl="1"/>
            <a:r>
              <a:rPr lang="en-ZA" dirty="0" smtClean="0">
                <a:sym typeface="Wingdings"/>
              </a:rPr>
              <a:t>Productivity = Output and the inputs used to produce it</a:t>
            </a:r>
            <a:endParaRPr lang="en-ZA" dirty="0" smtClean="0"/>
          </a:p>
        </p:txBody>
      </p:sp>
      <p:pic>
        <p:nvPicPr>
          <p:cNvPr id="16386" name="Picture 2" descr="http://t2.gstatic.com/images?q=tbn:ANd9GcS6vq71JjbpMfByzwa0dMAAxYOoZaWJcSE3HSucDJEma-mHoyI&amp;t=1&amp;usg=__CXvdLPmbpiXgWSU0FT7S3LBnHLs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113"/>
            <a:ext cx="2771800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16216" y="2852936"/>
            <a:ext cx="1224136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5" name="Rounded Rectangle 4"/>
          <p:cNvSpPr/>
          <p:nvPr/>
        </p:nvSpPr>
        <p:spPr>
          <a:xfrm>
            <a:off x="3131840" y="2348880"/>
            <a:ext cx="936104" cy="5040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Total Quality Management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339752" y="1268760"/>
            <a:ext cx="6624735" cy="5472608"/>
          </a:xfrm>
        </p:spPr>
        <p:txBody>
          <a:bodyPr/>
          <a:lstStyle/>
          <a:p>
            <a:r>
              <a:rPr lang="en-ZA" dirty="0" smtClean="0"/>
              <a:t>TQM: </a:t>
            </a:r>
          </a:p>
          <a:p>
            <a:pPr lvl="1"/>
            <a:r>
              <a:rPr lang="en-ZA" dirty="0" smtClean="0"/>
              <a:t>Improvement of products and services inside the business; and </a:t>
            </a:r>
          </a:p>
          <a:p>
            <a:pPr lvl="1"/>
            <a:r>
              <a:rPr lang="en-ZA" dirty="0" smtClean="0"/>
              <a:t>satisfying the customer outside the business</a:t>
            </a:r>
          </a:p>
          <a:p>
            <a:r>
              <a:rPr lang="en-ZA" dirty="0" smtClean="0"/>
              <a:t>TQM = </a:t>
            </a:r>
          </a:p>
          <a:p>
            <a:pPr lvl="1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en-ZA" dirty="0" smtClean="0"/>
              <a:t> customer wants</a:t>
            </a:r>
          </a:p>
          <a:p>
            <a:pPr lvl="1"/>
            <a:r>
              <a:rPr lang="en-ZA" dirty="0" smtClean="0"/>
              <a:t>Find </a:t>
            </a:r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 areas </a:t>
            </a:r>
            <a:r>
              <a:rPr lang="en-ZA" dirty="0" smtClean="0"/>
              <a:t>and improve</a:t>
            </a:r>
          </a:p>
          <a:p>
            <a:pPr lvl="1"/>
            <a:r>
              <a:rPr lang="en-Z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</a:t>
            </a:r>
            <a:r>
              <a:rPr lang="en-ZA" dirty="0" smtClean="0"/>
              <a:t> employees to use new technology</a:t>
            </a:r>
          </a:p>
        </p:txBody>
      </p:sp>
      <p:pic>
        <p:nvPicPr>
          <p:cNvPr id="15362" name="Picture 2" descr="http://t2.gstatic.com/images?q=tbn:ANd9GcQbO2G4t6TRqOL-ET9RVOFotGYE-sYE827HJ5CO-zVS_zpAN3w&amp;t=1&amp;usg=__lrE3B3hkk3NqtJD09kUaGK0UTc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TQM considerations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268760"/>
            <a:ext cx="6463605" cy="5400600"/>
          </a:xfrm>
        </p:spPr>
        <p:txBody>
          <a:bodyPr/>
          <a:lstStyle/>
          <a:p>
            <a:pPr lvl="1"/>
            <a:r>
              <a:rPr lang="en-ZA" sz="3200" dirty="0" smtClean="0"/>
              <a:t>Ways to 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</a:t>
            </a:r>
            <a:r>
              <a:rPr lang="en-ZA" sz="3200" dirty="0" smtClean="0"/>
              <a:t> product and service quality</a:t>
            </a:r>
          </a:p>
          <a:p>
            <a:pPr lvl="1"/>
            <a:r>
              <a:rPr lang="en-ZA" sz="3200" dirty="0" smtClean="0"/>
              <a:t>Reward 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  <a:r>
              <a:rPr lang="en-ZA" sz="3200" dirty="0" smtClean="0"/>
              <a:t> of goals</a:t>
            </a:r>
          </a:p>
          <a:p>
            <a:pPr lvl="1"/>
            <a:r>
              <a:rPr lang="en-ZA" sz="3200" dirty="0" smtClean="0"/>
              <a:t>Encourage 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quality </a:t>
            </a:r>
            <a:r>
              <a:rPr lang="en-ZA" sz="3200" dirty="0" smtClean="0"/>
              <a:t>throughout the organisation</a:t>
            </a:r>
          </a:p>
          <a:p>
            <a:pPr lvl="1"/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lead </a:t>
            </a:r>
            <a:r>
              <a:rPr lang="en-ZA" sz="3200" dirty="0" smtClean="0"/>
              <a:t>by example</a:t>
            </a:r>
          </a:p>
          <a:p>
            <a:pPr lvl="1"/>
            <a:r>
              <a:rPr lang="en-ZA" sz="3200" dirty="0" smtClean="0"/>
              <a:t>Ways to determine </a:t>
            </a:r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</a:t>
            </a:r>
            <a:r>
              <a:rPr lang="en-ZA" sz="3200" dirty="0" smtClean="0"/>
              <a:t> quality</a:t>
            </a:r>
          </a:p>
        </p:txBody>
      </p:sp>
      <p:pic>
        <p:nvPicPr>
          <p:cNvPr id="4" name="Picture 2" descr="http://t2.gstatic.com/images?q=tbn:ANd9GcQbO2G4t6TRqOL-ET9RVOFotGYE-sYE827HJ5CO-zVS_zpAN3w&amp;t=1&amp;usg=__lrE3B3hkk3NqtJD09kUaGK0UTc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Procurement = Purchasing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The acquisition of G&amp;S at:</a:t>
            </a:r>
          </a:p>
          <a:p>
            <a:pPr lvl="1"/>
            <a:r>
              <a:rPr lang="en-ZA" dirty="0" smtClean="0"/>
              <a:t>Best cost of </a:t>
            </a:r>
            <a:r>
              <a:rPr lang="en-ZA" dirty="0" smtClean="0">
                <a:solidFill>
                  <a:srgbClr val="FF00FF"/>
                </a:solidFill>
              </a:rPr>
              <a:t>ownership</a:t>
            </a:r>
          </a:p>
          <a:p>
            <a:pPr lvl="1"/>
            <a:r>
              <a:rPr lang="en-ZA" dirty="0" smtClean="0"/>
              <a:t>Right </a:t>
            </a:r>
            <a:r>
              <a:rPr lang="en-ZA" dirty="0" smtClean="0">
                <a:solidFill>
                  <a:srgbClr val="00B0F0"/>
                </a:solidFill>
              </a:rPr>
              <a:t>quantity</a:t>
            </a:r>
          </a:p>
          <a:p>
            <a:pPr lvl="1"/>
            <a:r>
              <a:rPr lang="en-ZA" dirty="0" smtClean="0"/>
              <a:t>Right </a:t>
            </a:r>
            <a:r>
              <a:rPr lang="en-ZA" dirty="0" smtClean="0">
                <a:solidFill>
                  <a:srgbClr val="7030A0"/>
                </a:solidFill>
              </a:rPr>
              <a:t>quality</a:t>
            </a:r>
          </a:p>
          <a:p>
            <a:pPr lvl="1"/>
            <a:r>
              <a:rPr lang="en-ZA" dirty="0" smtClean="0"/>
              <a:t>Right </a:t>
            </a:r>
            <a:r>
              <a:rPr lang="en-ZA" dirty="0" smtClean="0">
                <a:solidFill>
                  <a:srgbClr val="FF0000"/>
                </a:solidFill>
              </a:rPr>
              <a:t>time</a:t>
            </a:r>
          </a:p>
          <a:p>
            <a:pPr lvl="1"/>
            <a:r>
              <a:rPr lang="en-ZA" dirty="0" smtClean="0"/>
              <a:t>Right </a:t>
            </a:r>
            <a:r>
              <a:rPr lang="en-ZA" dirty="0" smtClean="0">
                <a:solidFill>
                  <a:srgbClr val="00B050"/>
                </a:solidFill>
              </a:rPr>
              <a:t>place</a:t>
            </a:r>
          </a:p>
          <a:p>
            <a:pPr lvl="1"/>
            <a:r>
              <a:rPr lang="en-ZA" dirty="0" smtClean="0"/>
              <a:t>From the right </a:t>
            </a:r>
            <a:r>
              <a:rPr lang="en-ZA" dirty="0" smtClean="0">
                <a:solidFill>
                  <a:srgbClr val="FFC000"/>
                </a:solidFill>
              </a:rPr>
              <a:t>source</a:t>
            </a:r>
          </a:p>
          <a:p>
            <a:pPr lvl="1"/>
            <a:r>
              <a:rPr lang="en-ZA" dirty="0" smtClean="0"/>
              <a:t>For direct </a:t>
            </a:r>
            <a:r>
              <a:rPr lang="en-ZA" dirty="0" smtClean="0">
                <a:solidFill>
                  <a:srgbClr val="C00000"/>
                </a:solidFill>
              </a:rPr>
              <a:t>benefit</a:t>
            </a:r>
          </a:p>
          <a:p>
            <a:endParaRPr lang="en-Z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520" y="2564904"/>
            <a:ext cx="18002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5400" dirty="0" smtClean="0"/>
              <a:t>1x B</a:t>
            </a:r>
          </a:p>
          <a:p>
            <a:r>
              <a:rPr lang="en-ZA" sz="5400" dirty="0" smtClean="0"/>
              <a:t>4x R’s</a:t>
            </a:r>
          </a:p>
          <a:p>
            <a:r>
              <a:rPr lang="en-ZA" sz="5400" dirty="0" smtClean="0"/>
              <a:t>2x F’s</a:t>
            </a:r>
            <a:endParaRPr lang="en-ZA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 rot="16200000">
            <a:off x="-2161926" y="2890119"/>
            <a:ext cx="6257925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ZA" dirty="0" smtClean="0"/>
              <a:t>Typical procurement cycle</a:t>
            </a:r>
          </a:p>
        </p:txBody>
      </p:sp>
      <p:pic>
        <p:nvPicPr>
          <p:cNvPr id="1228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203848" y="0"/>
            <a:ext cx="49759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75081 bigthumbnail 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356992"/>
            <a:ext cx="1475656" cy="1340768"/>
          </a:xfrm>
          <a:prstGeom prst="rect">
            <a:avLst/>
          </a:prstGeom>
          <a:noFill/>
        </p:spPr>
      </p:pic>
      <p:pic>
        <p:nvPicPr>
          <p:cNvPr id="12293" name="Picture 5" descr="Yellow smiley face caught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0"/>
            <a:ext cx="1268760" cy="1268760"/>
          </a:xfrm>
          <a:prstGeom prst="rect">
            <a:avLst/>
          </a:prstGeom>
          <a:noFill/>
        </p:spPr>
      </p:pic>
      <p:pic>
        <p:nvPicPr>
          <p:cNvPr id="12295" name="Picture 7" descr="http://t2.gstatic.com/images?q=tbn:ANd9GcTyhQcEtUPqvo7Lg56vHg5c388YdiOmitVZs6oZl3W7DL6H94g&amp;t=1&amp;usg=__tfaW_rrAd-3Ygumg1gR79PLdL5o=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581128"/>
            <a:ext cx="1515244" cy="1693929"/>
          </a:xfrm>
          <a:prstGeom prst="rect">
            <a:avLst/>
          </a:prstGeom>
          <a:noFill/>
        </p:spPr>
      </p:pic>
      <p:pic>
        <p:nvPicPr>
          <p:cNvPr id="12297" name="Picture 9" descr="http://t2.gstatic.com/images?q=tbn:ANd9GcTs-knTeAcy3FUOn_oqm62RNB4lhMRYXuG0hup7n9QJpstOTvY&amp;t=1&amp;usg=__eSxV34jV-E_fYWjLXZwYRHUDt7M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1484784"/>
            <a:ext cx="2029142" cy="1244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What price to pay?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Pricelists</a:t>
            </a:r>
          </a:p>
          <a:p>
            <a:r>
              <a:rPr lang="en-ZA" dirty="0" smtClean="0"/>
              <a:t>Catalogues</a:t>
            </a:r>
          </a:p>
          <a:p>
            <a:r>
              <a:rPr lang="en-ZA" dirty="0" smtClean="0"/>
              <a:t>Discount schedules</a:t>
            </a:r>
          </a:p>
          <a:p>
            <a:r>
              <a:rPr lang="en-ZA" dirty="0" smtClean="0"/>
              <a:t>Tenders</a:t>
            </a:r>
          </a:p>
          <a:p>
            <a:r>
              <a:rPr lang="en-ZA" dirty="0" smtClean="0"/>
              <a:t>Quotations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 smtClean="0">
                <a:solidFill>
                  <a:srgbClr val="FFFF00"/>
                </a:solidFill>
              </a:rPr>
              <a:t>QUICK RECAP!</a:t>
            </a:r>
            <a:br>
              <a:rPr lang="fr-CA" b="1" dirty="0" smtClean="0">
                <a:solidFill>
                  <a:srgbClr val="FFFF00"/>
                </a:solidFill>
              </a:rPr>
            </a:br>
            <a:r>
              <a:rPr lang="fr-CA" b="1" dirty="0" smtClean="0">
                <a:solidFill>
                  <a:srgbClr val="FFFF00"/>
                </a:solidFill>
              </a:rPr>
              <a:t>Learning unit 5</a:t>
            </a:r>
            <a:endParaRPr lang="fr-FR" b="1" dirty="0" smtClean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idx="1"/>
          </p:nvPr>
        </p:nvSpPr>
        <p:spPr>
          <a:xfrm>
            <a:off x="899592" y="1700808"/>
            <a:ext cx="7787208" cy="442535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Contemporary issues?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Globalisation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New technology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Information technology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New world of work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Increased demand of consumers</a:t>
            </a:r>
          </a:p>
          <a:p>
            <a:pPr fontAlgn="auto">
              <a:spcAft>
                <a:spcPts val="0"/>
              </a:spcAft>
              <a:defRPr/>
            </a:pPr>
            <a:r>
              <a:rPr lang="en-ZA" sz="2800" dirty="0" smtClean="0">
                <a:solidFill>
                  <a:schemeClr val="bg1"/>
                </a:solidFill>
                <a:latin typeface="+mj-lt"/>
              </a:rPr>
              <a:t>Contemporary issues in SA?</a:t>
            </a:r>
          </a:p>
        </p:txBody>
      </p:sp>
      <p:pic>
        <p:nvPicPr>
          <p:cNvPr id="35842" name="Picture 2" descr="http://t2.gstatic.com/images?q=tbn:ANd9GcT2A-LD_9LNaNqRiI4N3-tOE4oyeCiQt4Q3mF_H7VjifHhaCzU&amp;t=1&amp;h=167&amp;w=167&amp;usg=__4cYpBEaoi7aF_HlHf6GuRU7LND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365104"/>
            <a:ext cx="2310755" cy="2310755"/>
          </a:xfrm>
          <a:prstGeom prst="rect">
            <a:avLst/>
          </a:prstGeom>
          <a:noFill/>
        </p:spPr>
      </p:pic>
      <p:pic>
        <p:nvPicPr>
          <p:cNvPr id="35844" name="Picture 4" descr="http://t1.gstatic.com/images?q=tbn:ANd9GcR3XQ5d1_D7q1XKNiYGtSXe9y1_nPjY57unSII35AJCbHCtfV4&amp;t=1&amp;usg=__01k1RoWczcDa0yZIvt2eeL8f7Qk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348880"/>
            <a:ext cx="2219325" cy="205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http://t3.gstatic.com/images?q=tbn:ANd9GcSzyKPkpNP4irataNCxVDxaJ80cZ4gC8-yX_SROI-ZZHn2pOIs&amp;t=1&amp;usg=__WBzXJN37QAUcLB9i_XUk_9w54_I=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0"/>
            <a:ext cx="1593726" cy="2222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3.gstatic.com/images?q=tbn:ANd9GcQd98-7zTkHCs43tVakW6NhaNf6yqKnHCmqvaLiuI_QQ7yiw2U&amp;t=1&amp;usg=__GoSy8fYSuev9xkQwD7ZDmOBKvk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028950" cy="1514475"/>
          </a:xfrm>
          <a:prstGeom prst="rect">
            <a:avLst/>
          </a:prstGeom>
          <a:noFill/>
        </p:spPr>
      </p:pic>
      <p:pic>
        <p:nvPicPr>
          <p:cNvPr id="10246" name="Picture 6" descr="http://www.sturdi-built.com/images/PriceList09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879" y="1"/>
            <a:ext cx="5913121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Catalogue</a:t>
            </a:r>
          </a:p>
        </p:txBody>
      </p:sp>
      <p:pic>
        <p:nvPicPr>
          <p:cNvPr id="9218" name="Picture 2" descr="http://t0.gstatic.com/images?q=tbn:ANd9GcSGlwtIwRGoWeCAYZsSiUfc4rINAh5-7T073dtBiyrkzFXZfog&amp;t=1&amp;usg=__rI8prshgTitKtMCaYywBJIQ4FhI=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337498"/>
            <a:ext cx="4968552" cy="5349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Discount schedules</a:t>
            </a:r>
          </a:p>
        </p:txBody>
      </p:sp>
      <p:pic>
        <p:nvPicPr>
          <p:cNvPr id="8194" name="Picture 2" descr="http://www.rackmountchassis.com/Discount_Schedul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0302" y="1600200"/>
            <a:ext cx="5494146" cy="50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267744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ZA" dirty="0" smtClean="0"/>
              <a:t>Tenders</a:t>
            </a:r>
          </a:p>
        </p:txBody>
      </p:sp>
      <p:pic>
        <p:nvPicPr>
          <p:cNvPr id="7170" name="Picture 2" descr="http://app.hec.gov.pk/tps/download/tenders/HEC%20-tender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7364" b="2707"/>
          <a:stretch>
            <a:fillRect/>
          </a:stretch>
        </p:blipFill>
        <p:spPr bwMode="auto">
          <a:xfrm>
            <a:off x="3347864" y="167922"/>
            <a:ext cx="5380086" cy="6690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t1.gstatic.com/images?q=tbn:ANd9GcTQnXoLWBs5MTBC5NSmo9ijBfhca8_-jb5v3XAVdnZPBAT4poQ&amp;t=1&amp;usg=__fo_7AA3pAZtq-8fBLpz1JtKUjBM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1514475"/>
          </a:xfrm>
          <a:prstGeom prst="rect">
            <a:avLst/>
          </a:prstGeom>
          <a:noFill/>
        </p:spPr>
      </p:pic>
      <p:pic>
        <p:nvPicPr>
          <p:cNvPr id="6146" name="Picture 2" descr="http://www.lbadi.com/eng/Images/Quotation_Distribution_1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9176" y="0"/>
            <a:ext cx="62253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4591397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ZA" dirty="0" smtClean="0"/>
              <a:t>e-Procurement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987824" y="1340768"/>
            <a:ext cx="5688632" cy="5112568"/>
          </a:xfrm>
        </p:spPr>
        <p:txBody>
          <a:bodyPr/>
          <a:lstStyle/>
          <a:p>
            <a:r>
              <a:rPr lang="en-ZA" dirty="0" smtClean="0"/>
              <a:t>Use of electronic systems</a:t>
            </a:r>
          </a:p>
          <a:p>
            <a:r>
              <a:rPr lang="en-ZA" dirty="0" smtClean="0"/>
              <a:t>To purchase goods, works and services</a:t>
            </a:r>
          </a:p>
          <a:p>
            <a:r>
              <a:rPr lang="en-ZA" dirty="0" smtClean="0"/>
              <a:t>Process payments from 3</a:t>
            </a:r>
            <a:r>
              <a:rPr lang="en-ZA" baseline="30000" dirty="0" smtClean="0"/>
              <a:t>rd</a:t>
            </a:r>
            <a:r>
              <a:rPr lang="en-ZA" dirty="0" smtClean="0"/>
              <a:t> parties</a:t>
            </a:r>
          </a:p>
          <a:p>
            <a:endParaRPr lang="en-ZA" dirty="0" smtClean="0"/>
          </a:p>
          <a:p>
            <a:r>
              <a:rPr lang="en-ZA" dirty="0" smtClean="0"/>
              <a:t>Electronic buying </a:t>
            </a:r>
          </a:p>
          <a:p>
            <a:r>
              <a:rPr lang="en-ZA" dirty="0" smtClean="0"/>
              <a:t>Through use of computers; and</a:t>
            </a:r>
          </a:p>
          <a:p>
            <a:r>
              <a:rPr lang="en-ZA" dirty="0" smtClean="0"/>
              <a:t>Internet technology</a:t>
            </a:r>
          </a:p>
        </p:txBody>
      </p:sp>
      <p:pic>
        <p:nvPicPr>
          <p:cNvPr id="5122" name="Picture 2" descr="http://t0.gstatic.com/images?q=tbn:ANd9GcTzUHuYkQ9s9TbLTvlYAespoENJvxkmuTuL68VQbBkRz8mkJmk&amp;t=1&amp;usg=__nlh7Ob12wxI-aAAhRKJb1cDUFHQ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9979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e-Procurement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Conventional method = Manual</a:t>
            </a:r>
          </a:p>
          <a:p>
            <a:r>
              <a:rPr lang="en-ZA" dirty="0" smtClean="0"/>
              <a:t>Modern method = Electronically</a:t>
            </a:r>
          </a:p>
          <a:p>
            <a:pPr>
              <a:buNone/>
            </a:pPr>
            <a:r>
              <a:rPr lang="en-ZA" dirty="0" smtClean="0"/>
              <a:t>	</a:t>
            </a:r>
            <a:r>
              <a:rPr lang="en-ZA" dirty="0" smtClean="0">
                <a:sym typeface="Wingdings"/>
              </a:rPr>
              <a:t> e-Commerce</a:t>
            </a:r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</p:txBody>
      </p:sp>
      <p:pic>
        <p:nvPicPr>
          <p:cNvPr id="2" name="Picture 2" descr="http://t3.gstatic.com/images?q=tbn:ANd9GcSn5Dif1YIC72lPm6ORsXH1anVvDOPfZIDDLspnBoAZ-aWvpZQ&amp;t=1&amp;usg=__cGdhzgS35LJd1Twza080sTOoPd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330723"/>
            <a:ext cx="3527276" cy="3527278"/>
          </a:xfrm>
          <a:prstGeom prst="rect">
            <a:avLst/>
          </a:prstGeom>
          <a:noFill/>
        </p:spPr>
      </p:pic>
      <p:pic>
        <p:nvPicPr>
          <p:cNvPr id="4100" name="Picture 4" descr="http://t3.gstatic.com/images?q=tbn:ANd9GcQUwcqbSnBCMxj0s6hpLSH1TG4mmBdOPfdyY24rR11SlIZB8EI&amp;t=1&amp;usg=__mIM-zLisWkwcetLaonnOVFL8_5Y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94113"/>
            <a:ext cx="3563888" cy="3563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sz="3600" dirty="0" smtClean="0"/>
              <a:t>Advantages of e-Procurement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Cost saving</a:t>
            </a:r>
          </a:p>
          <a:p>
            <a:r>
              <a:rPr lang="en-ZA" dirty="0" smtClean="0"/>
              <a:t>Efficiency</a:t>
            </a:r>
          </a:p>
          <a:p>
            <a:r>
              <a:rPr lang="en-ZA" dirty="0" smtClean="0"/>
              <a:t>Speed</a:t>
            </a:r>
          </a:p>
          <a:p>
            <a:r>
              <a:rPr lang="en-ZA" dirty="0" smtClean="0"/>
              <a:t>Accuracy</a:t>
            </a:r>
          </a:p>
        </p:txBody>
      </p:sp>
      <p:pic>
        <p:nvPicPr>
          <p:cNvPr id="3074" name="Picture 2" descr="http://t2.gstatic.com/images?q=tbn:ANd9GcSpw0J2AUIduMo75IZZ8LbrEoQzGhGf4OLJtjMIxiRsFzKJz_s&amp;t=1&amp;usg=__wVHLdh4VbVVPrfwClKOYwpTfx7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5368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sz="3600" dirty="0" smtClean="0"/>
              <a:t>Disadvantages of e-Procurement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High-cost</a:t>
            </a:r>
          </a:p>
          <a:p>
            <a:r>
              <a:rPr lang="en-ZA" dirty="0" smtClean="0"/>
              <a:t>Time consuming</a:t>
            </a:r>
          </a:p>
        </p:txBody>
      </p:sp>
      <p:pic>
        <p:nvPicPr>
          <p:cNvPr id="2050" name="Picture 2" descr="http://t3.gstatic.com/images?q=tbn:ANd9GcSyXAzl-BdRvZlG_P0V12l9v8aF4aMOc6R8z8JKM-_OIwPXq5E&amp;t=1&amp;usg=___lFbnKz0JuXq5aoXdL8urmNCTZ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58358"/>
            <a:ext cx="3182094" cy="4082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Models of e-Procurement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Private models</a:t>
            </a:r>
          </a:p>
          <a:p>
            <a:r>
              <a:rPr lang="en-ZA" dirty="0" smtClean="0"/>
              <a:t>Public models</a:t>
            </a:r>
          </a:p>
          <a:p>
            <a:r>
              <a:rPr lang="en-ZA" dirty="0" smtClean="0"/>
              <a:t>Third-party models</a:t>
            </a:r>
          </a:p>
        </p:txBody>
      </p:sp>
      <p:pic>
        <p:nvPicPr>
          <p:cNvPr id="1026" name="Picture 2" descr="http://t0.gstatic.com/images?q=tbn:ANd9GcT9tIpyPua9yH8WdrdWye_wFmjiBV-jV7xIiVovBd62JvCETfU&amp;t=1&amp;usg=__uT0BAODeECUvlcyclB6YwJQUaqY=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1268760"/>
            <a:ext cx="1922512" cy="5286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706090"/>
          </a:xfrm>
        </p:spPr>
        <p:txBody>
          <a:bodyPr/>
          <a:lstStyle/>
          <a:p>
            <a:pPr algn="l"/>
            <a:r>
              <a:rPr lang="en-ZA" dirty="0" smtClean="0"/>
              <a:t>Outcomes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339752" y="980728"/>
            <a:ext cx="6257925" cy="4669979"/>
          </a:xfrm>
        </p:spPr>
        <p:txBody>
          <a:bodyPr/>
          <a:lstStyle/>
          <a:p>
            <a:r>
              <a:rPr lang="en-ZA" dirty="0" smtClean="0"/>
              <a:t>Production vs. Operations</a:t>
            </a:r>
          </a:p>
          <a:p>
            <a:r>
              <a:rPr lang="en-ZA" dirty="0" smtClean="0"/>
              <a:t>Importance of quality management</a:t>
            </a:r>
          </a:p>
          <a:p>
            <a:r>
              <a:rPr lang="en-ZA" dirty="0" smtClean="0"/>
              <a:t>Role of procurement or purchasing in an organisation</a:t>
            </a:r>
          </a:p>
          <a:p>
            <a:r>
              <a:rPr lang="en-ZA" dirty="0" smtClean="0"/>
              <a:t>Conventional procurement vs. </a:t>
            </a:r>
          </a:p>
          <a:p>
            <a:pPr>
              <a:buNone/>
            </a:pPr>
            <a:r>
              <a:rPr lang="en-ZA" dirty="0" smtClean="0"/>
              <a:t>	e-procurement</a:t>
            </a:r>
          </a:p>
        </p:txBody>
      </p:sp>
      <p:pic>
        <p:nvPicPr>
          <p:cNvPr id="20482" name="Picture 2" descr="http://t3.gstatic.com/images?q=tbn:ANd9GcQCNEfUhkNRPxHDR9znVS11LSl7Dge5OljCxSoRFITwgSsb27M&amp;t=1&amp;usg=__th-KqbpCGY6zDSt69fIVF1-6Eos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941168"/>
            <a:ext cx="2160240" cy="1916832"/>
          </a:xfrm>
          <a:prstGeom prst="rect">
            <a:avLst/>
          </a:prstGeom>
          <a:noFill/>
        </p:spPr>
      </p:pic>
      <p:pic>
        <p:nvPicPr>
          <p:cNvPr id="20484" name="Picture 4" descr="http://t2.gstatic.com/images?q=tbn:ANd9GcS4iKmwaqQznQQWcDXQBQmEvirhO8Tj9QoQLW1WxJ3N6-FTjtg&amp;t=1&amp;h=157&amp;w=236&amp;usg=__C6-tsxwF_mgxPg3R9iUpHYvbxmw=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941168"/>
            <a:ext cx="2195736" cy="1916832"/>
          </a:xfrm>
          <a:prstGeom prst="rect">
            <a:avLst/>
          </a:prstGeom>
          <a:noFill/>
        </p:spPr>
      </p:pic>
      <p:pic>
        <p:nvPicPr>
          <p:cNvPr id="20486" name="Picture 6" descr="http://t3.gstatic.com/images?q=tbn:ANd9GcSDApJr8eL0pEH0xhgLuBDhS7GEwSYdpqJw6eh03rgRYosKcw0&amp;t=1&amp;usg=__gwvdHLy6MWnTCXIYSQ4iyoi2mm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41168"/>
            <a:ext cx="2627784" cy="1916832"/>
          </a:xfrm>
          <a:prstGeom prst="rect">
            <a:avLst/>
          </a:prstGeom>
          <a:noFill/>
        </p:spPr>
      </p:pic>
      <p:pic>
        <p:nvPicPr>
          <p:cNvPr id="20488" name="Picture 8" descr="http://t0.gstatic.com/images?q=tbn:ANd9GcTlmobzBRkcgJV3eXP1CzGw2wIeIUlwiiasjtFS_cFXP-wBCSk&amp;t=1&amp;usg=__FxlueBRT74R7N8X2pc0nXx0Kuvc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5" y="4941168"/>
            <a:ext cx="2448272" cy="1916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Why do businesses exist?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5856" y="1556792"/>
            <a:ext cx="4680520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MAKE MONEY!</a:t>
            </a:r>
            <a:endParaRPr lang="en-ZA" sz="2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3347864" y="3356992"/>
            <a:ext cx="4680520" cy="11521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b="1" dirty="0" smtClean="0"/>
              <a:t>SURVIVE!</a:t>
            </a:r>
            <a:endParaRPr lang="en-ZA" sz="2800" b="1" dirty="0"/>
          </a:p>
        </p:txBody>
      </p:sp>
      <p:sp>
        <p:nvSpPr>
          <p:cNvPr id="7" name="Cross 6"/>
          <p:cNvSpPr/>
          <p:nvPr/>
        </p:nvSpPr>
        <p:spPr>
          <a:xfrm>
            <a:off x="5220072" y="2564904"/>
            <a:ext cx="1008112" cy="936104"/>
          </a:xfrm>
          <a:prstGeom prst="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ounded Rectangle 7"/>
          <p:cNvSpPr/>
          <p:nvPr/>
        </p:nvSpPr>
        <p:spPr>
          <a:xfrm>
            <a:off x="2915816" y="5085184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What to produce?</a:t>
            </a:r>
            <a:endParaRPr lang="en-ZA" dirty="0"/>
          </a:p>
        </p:txBody>
      </p:sp>
      <p:sp>
        <p:nvSpPr>
          <p:cNvPr id="9" name="Rounded Rectangle 8"/>
          <p:cNvSpPr/>
          <p:nvPr/>
        </p:nvSpPr>
        <p:spPr>
          <a:xfrm>
            <a:off x="6444208" y="5085184"/>
            <a:ext cx="216024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For whom to produce?</a:t>
            </a:r>
            <a:endParaRPr lang="en-ZA" dirty="0"/>
          </a:p>
        </p:txBody>
      </p:sp>
      <p:sp>
        <p:nvSpPr>
          <p:cNvPr id="10" name="Notched Right Arrow 9"/>
          <p:cNvSpPr/>
          <p:nvPr/>
        </p:nvSpPr>
        <p:spPr>
          <a:xfrm rot="2574957">
            <a:off x="6382384" y="4356773"/>
            <a:ext cx="1584176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Notched Right Arrow 10"/>
          <p:cNvSpPr/>
          <p:nvPr/>
        </p:nvSpPr>
        <p:spPr>
          <a:xfrm rot="7896169">
            <a:off x="3764803" y="4380167"/>
            <a:ext cx="1584176" cy="864096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150"/>
                            </p:stCondLst>
                            <p:childTnLst>
                              <p:par>
                                <p:cTn id="15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300"/>
                            </p:stCondLst>
                            <p:childTnLst>
                              <p:par>
                                <p:cTn id="21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27984" y="620688"/>
            <a:ext cx="3168352" cy="79208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High level output</a:t>
            </a:r>
            <a:endParaRPr lang="en-ZA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4436368" y="5813648"/>
            <a:ext cx="3168352" cy="79208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800" dirty="0" smtClean="0"/>
              <a:t>Low input</a:t>
            </a:r>
            <a:endParaRPr lang="en-ZA" sz="2800" dirty="0"/>
          </a:p>
        </p:txBody>
      </p:sp>
      <p:sp>
        <p:nvSpPr>
          <p:cNvPr id="4" name="Notched Right Arrow 3"/>
          <p:cNvSpPr/>
          <p:nvPr/>
        </p:nvSpPr>
        <p:spPr>
          <a:xfrm rot="16200000">
            <a:off x="4680012" y="2960948"/>
            <a:ext cx="2592288" cy="108012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5" name="Picture 2" descr="http://t0.gstatic.com/images?q=tbn:ANd9GcSw9PLRm0gZsciElVpJSqjI4LJmiuVWO2zUZovYMrYfsjYxZLo&amp;t=1&amp;usg=__jDYWG5g43bKpsw0_njwvhtV9iP0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88640"/>
            <a:ext cx="1152128" cy="1800200"/>
          </a:xfrm>
          <a:prstGeom prst="rect">
            <a:avLst/>
          </a:prstGeom>
          <a:noFill/>
        </p:spPr>
      </p:pic>
      <p:pic>
        <p:nvPicPr>
          <p:cNvPr id="25602" name="Picture 2" descr="http://t1.gstatic.com/images?q=tbn:ANd9GcSkVmn0nAsOXxxQEMarG7cZwYfFrFdlu33H1GMCfLHTkd13qVA&amp;t=1&amp;usg=__-TZ05s1uILqDdVij-xp6tqdV05A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3" y="4725144"/>
            <a:ext cx="1728191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2.gstatic.com/images?q=tbn:ANd9GcTe3R-dvsNN2tnz5AfthhiyLIDEXlD6EpQAsQLjZ-4kmxAfEcc&amp;t=1&amp;usg=__OoBxRwhxZ4ME_-hJ4uxLbrLit0c=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755577" y="274638"/>
            <a:ext cx="7931224" cy="1143000"/>
          </a:xfrm>
        </p:spPr>
        <p:txBody>
          <a:bodyPr/>
          <a:lstStyle/>
          <a:p>
            <a:r>
              <a:rPr lang="en-ZA" dirty="0" smtClean="0"/>
              <a:t>Production and Operations Management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1547664" y="1700808"/>
            <a:ext cx="6408712" cy="4680520"/>
          </a:xfrm>
        </p:spPr>
        <p:txBody>
          <a:bodyPr/>
          <a:lstStyle/>
          <a:p>
            <a:r>
              <a:rPr lang="en-ZA" sz="4000" u="sng" dirty="0" smtClean="0"/>
              <a:t>POM</a:t>
            </a:r>
            <a:r>
              <a:rPr lang="en-ZA" sz="4000" dirty="0" smtClean="0"/>
              <a:t> = </a:t>
            </a:r>
          </a:p>
          <a:p>
            <a:pPr lvl="1"/>
            <a:r>
              <a:rPr lang="en-ZA" sz="3600" dirty="0" smtClean="0"/>
              <a:t>Activities of planning production processes</a:t>
            </a:r>
          </a:p>
          <a:p>
            <a:pPr lvl="1"/>
            <a:r>
              <a:rPr lang="en-ZA" sz="3600" dirty="0" smtClean="0"/>
              <a:t>Designing production system</a:t>
            </a:r>
          </a:p>
          <a:p>
            <a:pPr lvl="1"/>
            <a:r>
              <a:rPr lang="en-ZA" sz="3600" dirty="0" smtClean="0"/>
              <a:t>Managing the way in which production systems operate</a:t>
            </a:r>
          </a:p>
          <a:p>
            <a:endParaRPr lang="en-ZA" dirty="0" smtClean="0"/>
          </a:p>
        </p:txBody>
      </p:sp>
      <p:pic>
        <p:nvPicPr>
          <p:cNvPr id="24578" name="Picture 2" descr="http://t1.gstatic.com/images?q=tbn:ANd9GcQaMBguFC9npP7Rs_uY8kZv9wx4RBF6ZoZbMHQfcxJFzo8tVoQ&amp;t=1&amp;usg=__UkNss-HOG7ZG8jf2zUu2yp4PTjw=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077072"/>
            <a:ext cx="2411760" cy="278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27784" y="2348880"/>
            <a:ext cx="6120680" cy="23762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 vs. Operation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123728" y="1196752"/>
            <a:ext cx="6912769" cy="4929411"/>
          </a:xfrm>
        </p:spPr>
        <p:txBody>
          <a:bodyPr/>
          <a:lstStyle/>
          <a:p>
            <a:r>
              <a:rPr lang="en-ZA" u="sng" dirty="0" smtClean="0"/>
              <a:t>Production</a:t>
            </a:r>
            <a:r>
              <a:rPr lang="en-ZA" dirty="0" smtClean="0"/>
              <a:t> = Transformation of tangible inputs and intangible inputs.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pPr lvl="1"/>
            <a:endParaRPr lang="en-ZA" dirty="0" smtClean="0"/>
          </a:p>
          <a:p>
            <a:pPr lvl="1"/>
            <a:r>
              <a:rPr lang="en-ZA" dirty="0" smtClean="0"/>
              <a:t>Tangible:  Raw materials, semi-finished goods or subassemblies</a:t>
            </a:r>
          </a:p>
          <a:p>
            <a:pPr lvl="1"/>
            <a:r>
              <a:rPr lang="en-ZA" dirty="0" smtClean="0"/>
              <a:t>Intangible: Ideas, information, know how</a:t>
            </a:r>
          </a:p>
        </p:txBody>
      </p:sp>
      <p:pic>
        <p:nvPicPr>
          <p:cNvPr id="18434" name="Picture 2" descr="http://t2.gstatic.com/images?q=tbn:ANd9GcR4AWygwesPJ-nHjG79oLbYdifXk2qx_4wjukRgJdkP7gQPpCo&amp;t=1&amp;usg=__SfcMs2JyWDopHhQZb6dhH3zKnuI=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73"/>
          <a:stretch>
            <a:fillRect/>
          </a:stretch>
        </p:blipFill>
        <p:spPr bwMode="auto">
          <a:xfrm>
            <a:off x="2771800" y="2420888"/>
            <a:ext cx="5832648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 vs. Operation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339753" y="1196752"/>
            <a:ext cx="6696744" cy="4929411"/>
          </a:xfrm>
        </p:spPr>
        <p:txBody>
          <a:bodyPr/>
          <a:lstStyle/>
          <a:p>
            <a:r>
              <a:rPr lang="en-ZA" u="sng" dirty="0" smtClean="0"/>
              <a:t>Operations</a:t>
            </a:r>
            <a:r>
              <a:rPr lang="en-ZA" dirty="0" smtClean="0"/>
              <a:t>:  </a:t>
            </a:r>
          </a:p>
          <a:p>
            <a:pPr>
              <a:buNone/>
            </a:pPr>
            <a:r>
              <a:rPr lang="en-ZA" dirty="0" smtClean="0"/>
              <a:t>	Making a product; or</a:t>
            </a:r>
          </a:p>
          <a:p>
            <a:pPr>
              <a:buNone/>
            </a:pPr>
            <a:r>
              <a:rPr lang="en-ZA" dirty="0" smtClean="0"/>
              <a:t>	Providing a service.</a:t>
            </a:r>
          </a:p>
        </p:txBody>
      </p:sp>
      <p:pic>
        <p:nvPicPr>
          <p:cNvPr id="34818" name="Picture 2" descr="http://t1.gstatic.com/images?q=tbn:ANd9GcSIymctbvvJaLkt_lPslMJe1Fdlrdz0kLCVwfy1NlQ9TWyF5CQ&amp;t=1&amp;usg=__l4OQ64UT-BhAh8MThwnEVjHz0gU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996952"/>
            <a:ext cx="5328592" cy="3647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</p:spPr>
        <p:txBody>
          <a:bodyPr/>
          <a:lstStyle/>
          <a:p>
            <a:pPr algn="l"/>
            <a:r>
              <a:rPr lang="en-ZA" dirty="0" smtClean="0"/>
              <a:t>Production and Operations Management</a:t>
            </a: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</p:spPr>
        <p:txBody>
          <a:bodyPr/>
          <a:lstStyle/>
          <a:p>
            <a:r>
              <a:rPr lang="en-ZA" dirty="0" smtClean="0"/>
              <a:t>POM = Strategic vision and goals of the business.</a:t>
            </a:r>
          </a:p>
          <a:p>
            <a:r>
              <a:rPr lang="en-ZA" dirty="0" smtClean="0"/>
              <a:t>Process overseen by operations management.</a:t>
            </a:r>
          </a:p>
          <a:p>
            <a:pPr lvl="1"/>
            <a:r>
              <a:rPr lang="en-ZA" dirty="0" smtClean="0"/>
              <a:t>Ensure effectiveness and efficiency</a:t>
            </a:r>
          </a:p>
        </p:txBody>
      </p:sp>
      <p:pic>
        <p:nvPicPr>
          <p:cNvPr id="21508" name="Picture 4" descr="http://t3.gstatic.com/images?q=tbn:ANd9GcTYM94FJt8xZ9OSR_x5lnAYDllLz8-aRnViSFoTZNxSj52kry8&amp;t=1&amp;usg=__WaJyxXp_mrKnkQ_S8dy9sTBKLy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21088"/>
            <a:ext cx="2592288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672</TotalTime>
  <Words>469</Words>
  <Application>Microsoft Office PowerPoint</Application>
  <PresentationFormat>On-screen Show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111</vt:lpstr>
      <vt:lpstr>Learning Unit 6</vt:lpstr>
      <vt:lpstr>QUICK RECAP! Learning unit 5</vt:lpstr>
      <vt:lpstr>Outcomes</vt:lpstr>
      <vt:lpstr>Why do businesses exist?</vt:lpstr>
      <vt:lpstr>Slide 5</vt:lpstr>
      <vt:lpstr>Production and Operations Management</vt:lpstr>
      <vt:lpstr>Production vs. Operation</vt:lpstr>
      <vt:lpstr>Production vs. Operation</vt:lpstr>
      <vt:lpstr>Production and Operations Management</vt:lpstr>
      <vt:lpstr>Production and Operations Management</vt:lpstr>
      <vt:lpstr>Business Strategy</vt:lpstr>
      <vt:lpstr>Production Processes</vt:lpstr>
      <vt:lpstr>Process Management</vt:lpstr>
      <vt:lpstr>Production</vt:lpstr>
      <vt:lpstr>Total Quality Management</vt:lpstr>
      <vt:lpstr>TQM considerations</vt:lpstr>
      <vt:lpstr>Procurement = Purchasing</vt:lpstr>
      <vt:lpstr>Typical procurement cycle</vt:lpstr>
      <vt:lpstr>What price to pay?</vt:lpstr>
      <vt:lpstr>Slide 20</vt:lpstr>
      <vt:lpstr>Catalogue</vt:lpstr>
      <vt:lpstr>Discount schedules</vt:lpstr>
      <vt:lpstr>Tenders</vt:lpstr>
      <vt:lpstr>Slide 24</vt:lpstr>
      <vt:lpstr>e-Procurement</vt:lpstr>
      <vt:lpstr>e-Procurement</vt:lpstr>
      <vt:lpstr>Advantages of e-Procurement</vt:lpstr>
      <vt:lpstr>Disadvantages of e-Procurement</vt:lpstr>
      <vt:lpstr>Models of e-Procurement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lvdvyver</dc:creator>
  <cp:lastModifiedBy>lvdvyver</cp:lastModifiedBy>
  <cp:revision>73</cp:revision>
  <dcterms:created xsi:type="dcterms:W3CDTF">2010-09-29T12:32:56Z</dcterms:created>
  <dcterms:modified xsi:type="dcterms:W3CDTF">2010-10-11T10:09:06Z</dcterms:modified>
</cp:coreProperties>
</file>