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88" r:id="rId9"/>
    <p:sldId id="289" r:id="rId10"/>
    <p:sldId id="263" r:id="rId11"/>
    <p:sldId id="290" r:id="rId12"/>
    <p:sldId id="264" r:id="rId13"/>
    <p:sldId id="265" r:id="rId14"/>
    <p:sldId id="267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1" r:id="rId24"/>
    <p:sldId id="276" r:id="rId25"/>
    <p:sldId id="278" r:id="rId26"/>
    <p:sldId id="277" r:id="rId27"/>
    <p:sldId id="279" r:id="rId28"/>
    <p:sldId id="280" r:id="rId29"/>
    <p:sldId id="292" r:id="rId30"/>
    <p:sldId id="281" r:id="rId31"/>
    <p:sldId id="286" r:id="rId32"/>
    <p:sldId id="282" r:id="rId33"/>
    <p:sldId id="283" r:id="rId34"/>
    <p:sldId id="287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6654EE5-DAC6-476E-B2E9-3FD1A7303889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54A69AC-8A8B-4BD9-BC1D-56FDC745288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3</a:t>
            </a:fld>
            <a:endParaRPr lang="fr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12</a:t>
            </a:fld>
            <a:endParaRPr lang="fr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13</a:t>
            </a:fld>
            <a:endParaRPr lang="fr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14</a:t>
            </a:fld>
            <a:endParaRPr lang="fr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15</a:t>
            </a:fld>
            <a:endParaRPr lang="fr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16</a:t>
            </a:fld>
            <a:endParaRPr lang="fr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17</a:t>
            </a:fld>
            <a:endParaRPr lang="fr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18</a:t>
            </a:fld>
            <a:endParaRPr lang="fr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19</a:t>
            </a:fld>
            <a:endParaRPr lang="fr-CA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20</a:t>
            </a:fld>
            <a:endParaRPr lang="fr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21</a:t>
            </a:fld>
            <a:endParaRPr lang="fr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4</a:t>
            </a:fld>
            <a:endParaRPr lang="fr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22</a:t>
            </a:fld>
            <a:endParaRPr lang="fr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23</a:t>
            </a:fld>
            <a:endParaRPr lang="fr-CA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24</a:t>
            </a:fld>
            <a:endParaRPr lang="fr-CA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25</a:t>
            </a:fld>
            <a:endParaRPr lang="fr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26</a:t>
            </a:fld>
            <a:endParaRPr lang="fr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27</a:t>
            </a:fld>
            <a:endParaRPr lang="fr-CA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28</a:t>
            </a:fld>
            <a:endParaRPr lang="fr-CA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29</a:t>
            </a:fld>
            <a:endParaRPr lang="fr-CA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30</a:t>
            </a:fld>
            <a:endParaRPr lang="fr-CA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31</a:t>
            </a:fld>
            <a:endParaRPr lang="fr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5</a:t>
            </a:fld>
            <a:endParaRPr lang="fr-CA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32</a:t>
            </a:fld>
            <a:endParaRPr lang="fr-CA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33</a:t>
            </a:fld>
            <a:endParaRPr lang="fr-CA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34</a:t>
            </a:fld>
            <a:endParaRPr lang="fr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6</a:t>
            </a:fld>
            <a:endParaRPr lang="fr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7</a:t>
            </a:fld>
            <a:endParaRPr lang="fr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8</a:t>
            </a:fld>
            <a:endParaRPr lang="fr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9</a:t>
            </a:fld>
            <a:endParaRPr lang="fr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10</a:t>
            </a:fld>
            <a:endParaRPr lang="fr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DE5D8D-1437-433A-8321-024D67A73C6C}" type="slidenum">
              <a:rPr lang="fr-CA"/>
              <a:pPr/>
              <a:t>11</a:t>
            </a:fld>
            <a:endParaRPr lang="fr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722E-C5D9-4867-8902-2A41384E228E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F08E-7872-4172-874C-E92171ECD8C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120B-47BA-4AB8-A396-D311A12E5D4E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4545-D039-47FA-A0B3-7FC593D9B145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2436-0DE7-4EF0-8B48-5048D3D25E65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927B-42EC-442D-A09B-4837042313D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F207-DC0B-410D-8295-9DCEC4D57BAE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944F-58D8-41D9-9BA8-F97BC16F752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2285-3AF0-429E-890B-5D418F90D313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6117-366A-4422-9845-E69BFEB4118A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E900-E3D7-4BF9-AF82-BE5A9AADE63F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7D65-C389-400C-A63A-CD0C4CC0E09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06BD-E720-42AB-9BFB-B7C2C869DC91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D3D5-442A-47F1-822D-00696A003EC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AA97-06FB-4941-A26A-00F69D6EAD17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1C25-87E3-4BC6-B0A0-29D94C8F6E9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FDBC-CC77-46A1-B717-0B9C7C7EFCA8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1DAD-C38E-4698-881A-E8C214173BB1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EC80-300A-4246-8888-4F2E0DBAA3D9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5453-84FD-4631-9BDE-DCA0DC4D60F8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9738-5762-4E63-9DF9-2B63BA42989A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31A3-D320-4471-96F6-40FA4DCF95B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A1B5C8-8D63-4B2B-8CDB-8E23AC372F97}" type="datetimeFigureOut">
              <a:rPr lang="fr-FR"/>
              <a:pPr>
                <a:defRPr/>
              </a:pPr>
              <a:t>04/04/2011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37E9E7-3EAD-4B78-A208-FB497D1590F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10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888" y="21431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 POWER: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 and Monopsony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Shifts in demand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Relationship between price and Qsupplied = Supply curve.</a:t>
            </a:r>
          </a:p>
          <a:p>
            <a:r>
              <a:rPr lang="en-ZA" dirty="0" smtClean="0"/>
              <a:t>Monopolistic market = NO supply curve!</a:t>
            </a:r>
          </a:p>
          <a:p>
            <a:pPr lvl="1"/>
            <a:r>
              <a:rPr lang="en-ZA" dirty="0" smtClean="0"/>
              <a:t>Output decision based on MC and demand curve</a:t>
            </a:r>
          </a:p>
          <a:p>
            <a:r>
              <a:rPr lang="en-ZA" dirty="0" smtClean="0"/>
              <a:t>Shifts in demand curve lead to change in price and/or output</a:t>
            </a:r>
          </a:p>
          <a:p>
            <a:r>
              <a:rPr lang="en-ZA" dirty="0" smtClean="0"/>
              <a:t>Graph page 358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Shifts in demand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481125"/>
            <a:ext cx="6781800" cy="50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Effect of a tax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419599"/>
          </a:xfrm>
        </p:spPr>
        <p:txBody>
          <a:bodyPr/>
          <a:lstStyle/>
          <a:p>
            <a:r>
              <a:rPr lang="en-ZA" dirty="0" smtClean="0"/>
              <a:t>Price rise by more than the tax.</a:t>
            </a:r>
          </a:p>
          <a:p>
            <a:r>
              <a:rPr lang="en-ZA" dirty="0" smtClean="0"/>
              <a:t>MC is increased by the amount of the tax.</a:t>
            </a:r>
          </a:p>
          <a:p>
            <a:pPr algn="ctr">
              <a:buNone/>
            </a:pPr>
            <a:r>
              <a:rPr lang="en-ZA" dirty="0" smtClean="0"/>
              <a:t>MR = MC + t</a:t>
            </a:r>
          </a:p>
          <a:p>
            <a:endParaRPr lang="en-Z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524000"/>
            <a:ext cx="472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The Multiplant firm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ZA" dirty="0" smtClean="0"/>
              <a:t>Production in two or more different plants with different operating costs.</a:t>
            </a:r>
          </a:p>
          <a:p>
            <a:r>
              <a:rPr lang="en-ZA" dirty="0" smtClean="0"/>
              <a:t>How to choose output?</a:t>
            </a:r>
          </a:p>
          <a:p>
            <a:pPr lvl="1"/>
            <a:r>
              <a:rPr lang="en-ZA" dirty="0" smtClean="0"/>
              <a:t>Step 1:  Total output divided between two plants → so that → MC is same in both plants.</a:t>
            </a:r>
          </a:p>
          <a:p>
            <a:pPr lvl="1"/>
            <a:r>
              <a:rPr lang="en-ZA" dirty="0" smtClean="0"/>
              <a:t>Step 2:  Make sure MC = MR</a:t>
            </a:r>
          </a:p>
          <a:p>
            <a:r>
              <a:rPr lang="en-ZA" dirty="0" smtClean="0"/>
              <a:t>Produce in plant more where cost is lowest and less in other plant, or relocate</a:t>
            </a:r>
          </a:p>
          <a:p>
            <a:r>
              <a:rPr lang="en-ZA" dirty="0" smtClean="0"/>
              <a:t>Thus, MR = MC</a:t>
            </a:r>
            <a:r>
              <a:rPr lang="en-ZA" baseline="-25000" dirty="0" smtClean="0"/>
              <a:t>1</a:t>
            </a:r>
            <a:r>
              <a:rPr lang="en-ZA" dirty="0" smtClean="0"/>
              <a:t> + MC</a:t>
            </a:r>
            <a:r>
              <a:rPr lang="en-ZA" baseline="-25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The Multiplant firm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219200"/>
            <a:ext cx="6019800" cy="525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Pure monopoly is rare</a:t>
            </a:r>
          </a:p>
          <a:p>
            <a:r>
              <a:rPr lang="en-ZA" dirty="0" smtClean="0"/>
              <a:t>Questions: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Does a market with more than one firm have monopoly power or not?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What are the sources of monopoly power?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Test monopoly power by using:</a:t>
            </a:r>
          </a:p>
          <a:p>
            <a:pPr>
              <a:buNone/>
            </a:pPr>
            <a:r>
              <a:rPr lang="en-ZA" dirty="0" smtClean="0"/>
              <a:t>	The Lerner Index of Monopoly Power</a:t>
            </a:r>
          </a:p>
          <a:p>
            <a:pPr lvl="1"/>
            <a:r>
              <a:rPr lang="en-ZA" dirty="0" smtClean="0"/>
              <a:t>L = (P-MC)/P</a:t>
            </a:r>
          </a:p>
          <a:p>
            <a:pPr lvl="1"/>
            <a:r>
              <a:rPr lang="en-ZA" dirty="0" smtClean="0"/>
              <a:t>Index always between 0 and 1</a:t>
            </a:r>
          </a:p>
          <a:p>
            <a:pPr lvl="1"/>
            <a:r>
              <a:rPr lang="en-ZA" dirty="0" smtClean="0"/>
              <a:t>Perfect competition:  P = MC thus L = 0</a:t>
            </a:r>
          </a:p>
          <a:p>
            <a:pPr lvl="1"/>
            <a:r>
              <a:rPr lang="en-ZA" dirty="0" smtClean="0"/>
              <a:t>Larger L = Greater degree of monopoly power</a:t>
            </a:r>
          </a:p>
          <a:p>
            <a:pPr lvl="1"/>
            <a:r>
              <a:rPr lang="en-ZA" dirty="0" smtClean="0"/>
              <a:t>Also expressed as an elasticity:  L = -1/E</a:t>
            </a:r>
            <a:r>
              <a:rPr lang="en-ZA" baseline="-25000" dirty="0" smtClean="0"/>
              <a:t>d</a:t>
            </a:r>
          </a:p>
          <a:p>
            <a:pPr lvl="1">
              <a:buNone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Sources of 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ZA" dirty="0" smtClean="0"/>
              <a:t>Monopoly power:  Ability to set price above MC</a:t>
            </a:r>
          </a:p>
          <a:p>
            <a:r>
              <a:rPr lang="en-ZA" dirty="0" smtClean="0"/>
              <a:t>P&gt;MC:  Depend on firm’s elasticity of demand</a:t>
            </a:r>
          </a:p>
          <a:p>
            <a:r>
              <a:rPr lang="en-ZA" dirty="0" smtClean="0"/>
              <a:t>Thus, the less elastic the demand curve, the more monopoly power a firm has.</a:t>
            </a:r>
          </a:p>
          <a:p>
            <a:r>
              <a:rPr lang="en-ZA" dirty="0" smtClean="0"/>
              <a:t>Three factors to determine a firm’s elastic demand: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The elasticity of market demand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The number of firms in the market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Interaction among firms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Sources of 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 smtClean="0"/>
              <a:t>Elasticity of demand</a:t>
            </a:r>
          </a:p>
          <a:p>
            <a:pPr marL="914400" lvl="1" indent="-514350"/>
            <a:r>
              <a:rPr lang="en-ZA" dirty="0" smtClean="0"/>
              <a:t>Firm’s own demand as elastic as market demand</a:t>
            </a:r>
          </a:p>
          <a:p>
            <a:pPr marL="914400" lvl="1" indent="-514350"/>
            <a:r>
              <a:rPr lang="en-ZA" dirty="0" smtClean="0"/>
              <a:t>Elasticity of market will limit monopoly power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Number of firms</a:t>
            </a:r>
          </a:p>
          <a:p>
            <a:pPr marL="914400" lvl="1" indent="-514350"/>
            <a:r>
              <a:rPr lang="en-ZA" dirty="0" smtClean="0"/>
              <a:t>Many firms, unlikely for one firm to affect price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Interaction amongst firms</a:t>
            </a:r>
          </a:p>
          <a:p>
            <a:pPr marL="914400" lvl="1" indent="-514350"/>
            <a:r>
              <a:rPr lang="en-ZA" dirty="0" smtClean="0"/>
              <a:t>If rivalry aggressive, unable to profitably raise price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 of 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Monopoly power:  P&gt;MC</a:t>
            </a:r>
          </a:p>
          <a:p>
            <a:r>
              <a:rPr lang="en-ZA" dirty="0" smtClean="0"/>
              <a:t>Priced high, produce lower quantities = Expect customers worse off and firms better off</a:t>
            </a:r>
          </a:p>
          <a:p>
            <a:r>
              <a:rPr lang="en-ZA" dirty="0" smtClean="0"/>
              <a:t>Assume welfare of consumers and producers are the same = Monopoly power make better or worse?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monopoly market power</a:t>
            </a:r>
          </a:p>
          <a:p>
            <a:r>
              <a:rPr lang="en-US" dirty="0" smtClean="0"/>
              <a:t>Identify sources of monopoly power</a:t>
            </a:r>
          </a:p>
          <a:p>
            <a:r>
              <a:rPr lang="en-US" dirty="0" smtClean="0"/>
              <a:t>Determine the social cost of monopoly power</a:t>
            </a:r>
          </a:p>
          <a:p>
            <a:r>
              <a:rPr lang="en-US" dirty="0" smtClean="0"/>
              <a:t>Define monopsony market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 of monopoly power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361866"/>
            <a:ext cx="6095999" cy="513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 of 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Rent seeking:</a:t>
            </a:r>
          </a:p>
          <a:p>
            <a:pPr lvl="1"/>
            <a:r>
              <a:rPr lang="en-ZA" dirty="0" smtClean="0"/>
              <a:t>Deadweight loss is B+C = social cost of monopoly power.</a:t>
            </a:r>
          </a:p>
          <a:p>
            <a:pPr lvl="1"/>
            <a:r>
              <a:rPr lang="en-ZA" dirty="0" smtClean="0"/>
              <a:t>Firm may engage rent- seeking:  Spend money in socially unproductive efforts to acquire, maintain or exercise monopoly. </a:t>
            </a:r>
          </a:p>
          <a:p>
            <a:pPr lvl="1"/>
            <a:r>
              <a:rPr lang="en-ZA" dirty="0" smtClean="0"/>
              <a:t>Example:  Contributing to a political campaign, get involved in advertising or other legal efforts.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 of 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Price regulation:</a:t>
            </a:r>
          </a:p>
          <a:p>
            <a:pPr lvl="1"/>
            <a:r>
              <a:rPr lang="en-ZA" dirty="0" smtClean="0"/>
              <a:t> Antitrust laws prevent firms from gaining excessive amounts of monopoly power.</a:t>
            </a:r>
          </a:p>
          <a:p>
            <a:pPr lvl="1"/>
            <a:r>
              <a:rPr lang="en-ZA" dirty="0" smtClean="0"/>
              <a:t>Limitation by government</a:t>
            </a:r>
          </a:p>
          <a:p>
            <a:pPr lvl="1"/>
            <a:r>
              <a:rPr lang="en-ZA" dirty="0" smtClean="0"/>
              <a:t>Graph 371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 of monopoly power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851" y="1295400"/>
            <a:ext cx="56652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 of 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Natural monopoly:</a:t>
            </a:r>
          </a:p>
          <a:p>
            <a:pPr lvl="1"/>
            <a:r>
              <a:rPr lang="en-ZA" dirty="0" smtClean="0"/>
              <a:t>Firm can produce the entire output of the market at a cost lower </a:t>
            </a:r>
            <a:r>
              <a:rPr lang="en-ZA" dirty="0" smtClean="0"/>
              <a:t>that what </a:t>
            </a:r>
            <a:r>
              <a:rPr lang="en-ZA" smtClean="0"/>
              <a:t>it </a:t>
            </a:r>
            <a:r>
              <a:rPr lang="en-ZA" smtClean="0"/>
              <a:t>will be </a:t>
            </a:r>
            <a:r>
              <a:rPr lang="en-ZA" dirty="0" smtClean="0"/>
              <a:t>with several firms.</a:t>
            </a:r>
          </a:p>
          <a:p>
            <a:pPr lvl="1"/>
            <a:r>
              <a:rPr lang="en-ZA" dirty="0" smtClean="0"/>
              <a:t>Arises if there is strong economies of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 of monopoly power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358002"/>
            <a:ext cx="5932578" cy="527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 of monopoly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ZA" dirty="0" smtClean="0"/>
              <a:t>Regulation in Practice:</a:t>
            </a:r>
          </a:p>
          <a:p>
            <a:pPr lvl="1"/>
            <a:r>
              <a:rPr lang="en-ZA" dirty="0" smtClean="0"/>
              <a:t>Minimum feasible price for natural monopoly where AR = Demand</a:t>
            </a:r>
          </a:p>
          <a:p>
            <a:pPr lvl="1"/>
            <a:r>
              <a:rPr lang="en-ZA" dirty="0" smtClean="0"/>
              <a:t>Unfortunately difficult to determine accurate price</a:t>
            </a:r>
          </a:p>
          <a:p>
            <a:pPr lvl="1"/>
            <a:r>
              <a:rPr lang="en-ZA" dirty="0" smtClean="0"/>
              <a:t>Demand and cost curves shifts as market conditions evolve</a:t>
            </a:r>
          </a:p>
          <a:p>
            <a:pPr lvl="1"/>
            <a:r>
              <a:rPr lang="en-ZA" dirty="0" smtClean="0"/>
              <a:t>Thus, regulation based on rate of return earned on capital.</a:t>
            </a:r>
          </a:p>
          <a:p>
            <a:pPr lvl="1"/>
            <a:r>
              <a:rPr lang="en-ZA" dirty="0" smtClean="0"/>
              <a:t>Rate-of-return regulation:  Maximum price allowed by a regulatory agency is based on the rate of return a firm will earn.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Monopsony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r>
              <a:rPr lang="en-ZA" dirty="0" smtClean="0"/>
              <a:t>Not to many buyers – have a market power and affect a profitable price to pay.</a:t>
            </a:r>
          </a:p>
          <a:p>
            <a:r>
              <a:rPr lang="en-ZA" dirty="0" smtClean="0"/>
              <a:t>Monopsony:  Market with a single buyer.</a:t>
            </a:r>
          </a:p>
          <a:p>
            <a:r>
              <a:rPr lang="en-ZA" dirty="0" smtClean="0"/>
              <a:t>Oligopsony:  Market with a few buyers.</a:t>
            </a:r>
          </a:p>
          <a:p>
            <a:r>
              <a:rPr lang="en-ZA" dirty="0" smtClean="0"/>
              <a:t>Keep on purchasing until last unit adds value, additional benefit offset by additional cost.</a:t>
            </a:r>
          </a:p>
          <a:p>
            <a:r>
              <a:rPr lang="en-ZA" dirty="0" smtClean="0"/>
              <a:t>Additional benefit from purchasing = Marginal value</a:t>
            </a:r>
          </a:p>
          <a:p>
            <a:r>
              <a:rPr lang="en-ZA" dirty="0" smtClean="0"/>
              <a:t>Additional cost of buying = Marginal expenditure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Monopsony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Marginal value = Demand curve → Downward sloping</a:t>
            </a:r>
          </a:p>
          <a:p>
            <a:r>
              <a:rPr lang="en-ZA" dirty="0" smtClean="0"/>
              <a:t>Competitive buyer:  No influence over price = Market price = Average expenditure = Marginal expenditure</a:t>
            </a:r>
          </a:p>
          <a:p>
            <a:r>
              <a:rPr lang="en-ZA" dirty="0" smtClean="0"/>
              <a:t>Monopsony power buyer:  Purchase smaller quantity at lower price = AE = Supply curve 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Monopsony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290" y="1600200"/>
            <a:ext cx="70614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r>
              <a:rPr lang="en-ZA" dirty="0" smtClean="0"/>
              <a:t>Monopoly:  Market with only one seller.</a:t>
            </a:r>
          </a:p>
          <a:p>
            <a:r>
              <a:rPr lang="en-ZA" dirty="0" smtClean="0"/>
              <a:t>Monopsony: Market with only one buyer</a:t>
            </a:r>
          </a:p>
          <a:p>
            <a:r>
              <a:rPr lang="en-ZA" dirty="0" smtClean="0"/>
              <a:t>Market power:  Ability of a buyer or seller to affect the price of a good.</a:t>
            </a:r>
          </a:p>
          <a:p>
            <a:endParaRPr lang="en-ZA" dirty="0" smtClean="0"/>
          </a:p>
          <a:p>
            <a:pPr>
              <a:buNone/>
            </a:pPr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4800600"/>
            <a:ext cx="2743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Perfect</a:t>
            </a:r>
          </a:p>
          <a:p>
            <a:pPr algn="ctr"/>
            <a:r>
              <a:rPr lang="en-US" sz="2400" b="1" dirty="0" smtClean="0"/>
              <a:t>Competition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5334000"/>
            <a:ext cx="2743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Monopsony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96000" y="4191000"/>
            <a:ext cx="2743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Monopoly</a:t>
            </a:r>
            <a:endParaRPr lang="en-US" sz="2800" b="1" dirty="0"/>
          </a:p>
        </p:txBody>
      </p:sp>
      <p:sp>
        <p:nvSpPr>
          <p:cNvPr id="9" name="Left-Right Arrow 8"/>
          <p:cNvSpPr/>
          <p:nvPr/>
        </p:nvSpPr>
        <p:spPr>
          <a:xfrm>
            <a:off x="3200400" y="4800600"/>
            <a:ext cx="27432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Monopsony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293306"/>
            <a:ext cx="5994414" cy="51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Monopsony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8176" y="1600200"/>
            <a:ext cx="6890024" cy="519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Monopsony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ZA" dirty="0" smtClean="0"/>
              <a:t>Sources: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Elasticity of market supply</a:t>
            </a:r>
          </a:p>
          <a:p>
            <a:pPr marL="1371600" lvl="2" indent="-514350"/>
            <a:r>
              <a:rPr lang="en-ZA" dirty="0" smtClean="0"/>
              <a:t>Upward-sloping supply curve = benefit!</a:t>
            </a:r>
          </a:p>
          <a:p>
            <a:pPr marL="1371600" lvl="2" indent="-514350"/>
            <a:r>
              <a:rPr lang="en-ZA" dirty="0" smtClean="0"/>
              <a:t>ME &gt; AE = less elastic supply curve</a:t>
            </a:r>
          </a:p>
          <a:p>
            <a:pPr marL="1371600" lvl="2" indent="-514350"/>
            <a:r>
              <a:rPr lang="en-ZA" dirty="0" smtClean="0"/>
              <a:t>High elasticity = low monopsony power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Number of buyers</a:t>
            </a:r>
          </a:p>
          <a:p>
            <a:pPr marL="1371600" lvl="2" indent="-514350"/>
            <a:r>
              <a:rPr lang="en-ZA" dirty="0" smtClean="0"/>
              <a:t>More buyers = no power</a:t>
            </a:r>
          </a:p>
          <a:p>
            <a:pPr marL="1371600" lvl="2" indent="-514350"/>
            <a:r>
              <a:rPr lang="en-ZA" dirty="0" smtClean="0"/>
              <a:t>Less buyers = more power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ZA" dirty="0" smtClean="0"/>
              <a:t>Interaction among buyers</a:t>
            </a:r>
          </a:p>
          <a:p>
            <a:pPr marL="1371600" lvl="2" indent="-514350"/>
            <a:r>
              <a:rPr lang="en-ZA" dirty="0" smtClean="0"/>
              <a:t>Aggressive buyer competition = no power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costs of monopsony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Does monopsony power increase welfare?</a:t>
            </a:r>
          </a:p>
          <a:p>
            <a:pPr lvl="1"/>
            <a:r>
              <a:rPr lang="en-ZA" dirty="0" smtClean="0"/>
              <a:t>Compare buyer surplus and seller surplus</a:t>
            </a:r>
          </a:p>
          <a:p>
            <a:pPr lvl="1"/>
            <a:r>
              <a:rPr lang="en-ZA" dirty="0" smtClean="0"/>
              <a:t>Deadweight loss from monopsony power = inefficiency = social cost</a:t>
            </a:r>
          </a:p>
          <a:p>
            <a:pPr lvl="1"/>
            <a:r>
              <a:rPr lang="en-ZA" dirty="0" smtClean="0"/>
              <a:t>Inefficiency = Output lower than under competition</a:t>
            </a:r>
          </a:p>
          <a:p>
            <a:pPr lvl="1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Bilateral monopoly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Market with one seller and one buyer</a:t>
            </a:r>
          </a:p>
          <a:p>
            <a:r>
              <a:rPr lang="en-ZA" dirty="0" smtClean="0"/>
              <a:t>Monopsony and monopoly</a:t>
            </a:r>
          </a:p>
          <a:p>
            <a:r>
              <a:rPr lang="en-ZA" dirty="0" smtClean="0"/>
              <a:t>Powers will counteract each other, residual power will be significant.</a:t>
            </a:r>
          </a:p>
          <a:p>
            <a:r>
              <a:rPr lang="en-ZA" dirty="0" smtClean="0"/>
              <a:t>Monopsony power push price closer to MC</a:t>
            </a:r>
          </a:p>
          <a:p>
            <a:r>
              <a:rPr lang="en-ZA" dirty="0" smtClean="0"/>
              <a:t>Monopoly power push price closer to MV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ZA" dirty="0" smtClean="0"/>
              <a:t>Unique position – Increase in price, no need to worry about:</a:t>
            </a:r>
          </a:p>
          <a:p>
            <a:pPr lvl="1"/>
            <a:r>
              <a:rPr lang="en-ZA" dirty="0" smtClean="0"/>
              <a:t>Competitors; and </a:t>
            </a:r>
          </a:p>
          <a:p>
            <a:pPr lvl="1"/>
            <a:r>
              <a:rPr lang="en-ZA" dirty="0" smtClean="0"/>
              <a:t>Losing market share.</a:t>
            </a:r>
          </a:p>
          <a:p>
            <a:r>
              <a:rPr lang="en-ZA" dirty="0" smtClean="0"/>
              <a:t>Can’t make price to high – who will buy?</a:t>
            </a:r>
          </a:p>
          <a:p>
            <a:r>
              <a:rPr lang="en-ZA" dirty="0" smtClean="0"/>
              <a:t>For max profit:</a:t>
            </a:r>
          </a:p>
          <a:p>
            <a:pPr lvl="1"/>
            <a:r>
              <a:rPr lang="en-ZA" dirty="0" smtClean="0"/>
              <a:t>Determine cost</a:t>
            </a:r>
          </a:p>
          <a:p>
            <a:pPr lvl="1"/>
            <a:r>
              <a:rPr lang="en-ZA" dirty="0" smtClean="0"/>
              <a:t>Characteristics of market demand</a:t>
            </a:r>
          </a:p>
          <a:p>
            <a:pPr lvl="1"/>
            <a:r>
              <a:rPr lang="en-ZA" dirty="0" smtClean="0"/>
              <a:t>Then, how much to produce and sell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AR and MR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495800"/>
            <a:ext cx="5029200" cy="2133600"/>
          </a:xfrm>
        </p:spPr>
        <p:txBody>
          <a:bodyPr/>
          <a:lstStyle/>
          <a:p>
            <a:r>
              <a:rPr lang="en-ZA" dirty="0" smtClean="0"/>
              <a:t>AR = market demand curve</a:t>
            </a:r>
          </a:p>
          <a:p>
            <a:r>
              <a:rPr lang="en-ZA" dirty="0" smtClean="0"/>
              <a:t>MR</a:t>
            </a:r>
            <a:r>
              <a:rPr lang="en-ZA" baseline="30000" dirty="0" smtClean="0"/>
              <a:t>+</a:t>
            </a:r>
            <a:r>
              <a:rPr lang="en-ZA" dirty="0" smtClean="0"/>
              <a:t> = increasing revenue</a:t>
            </a:r>
          </a:p>
          <a:p>
            <a:r>
              <a:rPr lang="en-ZA" dirty="0" smtClean="0"/>
              <a:t>MR</a:t>
            </a:r>
            <a:r>
              <a:rPr lang="en-ZA" baseline="30000" dirty="0" smtClean="0"/>
              <a:t>-</a:t>
            </a:r>
            <a:r>
              <a:rPr lang="en-ZA" dirty="0" smtClean="0"/>
              <a:t> = decreasing revenue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6400800" cy="267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AR and MR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4467" y="1600200"/>
            <a:ext cx="686713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Output Decision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Maximum profit where MR = MC.</a:t>
            </a:r>
          </a:p>
          <a:p>
            <a:r>
              <a:rPr lang="en-ZA" dirty="0" smtClean="0"/>
              <a:t>Market demand curve = AR</a:t>
            </a:r>
          </a:p>
          <a:p>
            <a:pPr lvl="1"/>
            <a:r>
              <a:rPr lang="en-ZA" dirty="0" smtClean="0"/>
              <a:t>Price per unit monopolist receive as a functions of total output.</a:t>
            </a:r>
          </a:p>
          <a:p>
            <a:r>
              <a:rPr lang="en-ZA" dirty="0" smtClean="0"/>
              <a:t>Graph page 352 and 354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Output Decision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131550"/>
            <a:ext cx="5410200" cy="570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2620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Monopoly:  Output Decision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00973"/>
            <a:ext cx="4876800" cy="655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342</TotalTime>
  <Words>987</Words>
  <Application>Microsoft Office PowerPoint</Application>
  <PresentationFormat>On-screen Show (4:3)</PresentationFormat>
  <Paragraphs>181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80</vt:lpstr>
      <vt:lpstr>Unit 10</vt:lpstr>
      <vt:lpstr>Outcomes</vt:lpstr>
      <vt:lpstr>Introduction</vt:lpstr>
      <vt:lpstr>Monopoly</vt:lpstr>
      <vt:lpstr>Monopoly:  AR and MR</vt:lpstr>
      <vt:lpstr>Monopoly:  AR and MR</vt:lpstr>
      <vt:lpstr>Monopoly:  Output Decision</vt:lpstr>
      <vt:lpstr>Monopoly:  Output Decision</vt:lpstr>
      <vt:lpstr>Monopoly:  Output Decision</vt:lpstr>
      <vt:lpstr>Monopoly:  Shifts in demand</vt:lpstr>
      <vt:lpstr>Monopoly:  Shifts in demand</vt:lpstr>
      <vt:lpstr>Monopoly:  Effect of a tax</vt:lpstr>
      <vt:lpstr>Monopoly:  The Multiplant firm</vt:lpstr>
      <vt:lpstr>Monopoly:  The Multiplant firm</vt:lpstr>
      <vt:lpstr>Monopoly Power</vt:lpstr>
      <vt:lpstr>Monopoly Power</vt:lpstr>
      <vt:lpstr>Sources of Monopoly Power</vt:lpstr>
      <vt:lpstr>Sources of Monopoly Power</vt:lpstr>
      <vt:lpstr>Social cost of monopoly power</vt:lpstr>
      <vt:lpstr>Social cost of monopoly power</vt:lpstr>
      <vt:lpstr>Social cost of monopoly power</vt:lpstr>
      <vt:lpstr>Social cost of monopoly power</vt:lpstr>
      <vt:lpstr>Social cost of monopoly power</vt:lpstr>
      <vt:lpstr>Social cost of monopoly power</vt:lpstr>
      <vt:lpstr>Social cost of monopoly power</vt:lpstr>
      <vt:lpstr>Social cost of monopoly power</vt:lpstr>
      <vt:lpstr>Monopsony</vt:lpstr>
      <vt:lpstr>Monopsony</vt:lpstr>
      <vt:lpstr>Monopsony</vt:lpstr>
      <vt:lpstr>Monopsony</vt:lpstr>
      <vt:lpstr>Monopsony</vt:lpstr>
      <vt:lpstr>Monopsony Power</vt:lpstr>
      <vt:lpstr>Social costs of monopsony power</vt:lpstr>
      <vt:lpstr>Bilateral monopoly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lvdvyver</dc:creator>
  <cp:lastModifiedBy>lvdvyver</cp:lastModifiedBy>
  <cp:revision>43</cp:revision>
  <dcterms:created xsi:type="dcterms:W3CDTF">2011-03-30T07:55:39Z</dcterms:created>
  <dcterms:modified xsi:type="dcterms:W3CDTF">2011-04-04T11:40:17Z</dcterms:modified>
</cp:coreProperties>
</file>