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28FA-BEDF-4471-935E-2F1D1AE0F4F7}" type="datetimeFigureOut">
              <a:rPr lang="en-US" smtClean="0"/>
              <a:t>4/12/2011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0DE72BC-BBF8-4862-9DAB-57482301249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28FA-BEDF-4471-935E-2F1D1AE0F4F7}" type="datetimeFigureOut">
              <a:rPr lang="en-US" smtClean="0"/>
              <a:t>4/12/2011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72BC-BBF8-4862-9DAB-57482301249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28FA-BEDF-4471-935E-2F1D1AE0F4F7}" type="datetimeFigureOut">
              <a:rPr lang="en-US" smtClean="0"/>
              <a:t>4/12/2011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72BC-BBF8-4862-9DAB-57482301249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28FA-BEDF-4471-935E-2F1D1AE0F4F7}" type="datetimeFigureOut">
              <a:rPr lang="en-US" smtClean="0"/>
              <a:t>4/12/2011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72BC-BBF8-4862-9DAB-57482301249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28FA-BEDF-4471-935E-2F1D1AE0F4F7}" type="datetimeFigureOut">
              <a:rPr lang="en-US" smtClean="0"/>
              <a:t>4/12/2011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0DE72BC-BBF8-4862-9DAB-57482301249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28FA-BEDF-4471-935E-2F1D1AE0F4F7}" type="datetimeFigureOut">
              <a:rPr lang="en-US" smtClean="0"/>
              <a:t>4/12/2011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72BC-BBF8-4862-9DAB-57482301249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28FA-BEDF-4471-935E-2F1D1AE0F4F7}" type="datetimeFigureOut">
              <a:rPr lang="en-US" smtClean="0"/>
              <a:t>4/12/2011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72BC-BBF8-4862-9DAB-57482301249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28FA-BEDF-4471-935E-2F1D1AE0F4F7}" type="datetimeFigureOut">
              <a:rPr lang="en-US" smtClean="0"/>
              <a:t>4/12/2011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72BC-BBF8-4862-9DAB-57482301249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28FA-BEDF-4471-935E-2F1D1AE0F4F7}" type="datetimeFigureOut">
              <a:rPr lang="en-US" smtClean="0"/>
              <a:t>4/12/2011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72BC-BBF8-4862-9DAB-57482301249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28FA-BEDF-4471-935E-2F1D1AE0F4F7}" type="datetimeFigureOut">
              <a:rPr lang="en-US" smtClean="0"/>
              <a:t>4/12/2011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72BC-BBF8-4862-9DAB-57482301249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28FA-BEDF-4471-935E-2F1D1AE0F4F7}" type="datetimeFigureOut">
              <a:rPr lang="en-US" smtClean="0"/>
              <a:t>4/12/2011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0DE72BC-BBF8-4862-9DAB-57482301249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6728FA-BEDF-4471-935E-2F1D1AE0F4F7}" type="datetimeFigureOut">
              <a:rPr lang="en-US" smtClean="0"/>
              <a:t>4/12/2011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0DE72BC-BBF8-4862-9DAB-57482301249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Gains from free trade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16 continued …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Gains from free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Continues from the Production Possibility Frontier.</a:t>
            </a:r>
          </a:p>
          <a:p>
            <a:r>
              <a:rPr lang="en-US" dirty="0" smtClean="0"/>
              <a:t>Gains from international trade in an exchange economy.</a:t>
            </a:r>
          </a:p>
          <a:p>
            <a:pPr lvl="1"/>
            <a:r>
              <a:rPr lang="en-US" dirty="0" smtClean="0"/>
              <a:t>One country has a comparative advantage in producing one</a:t>
            </a:r>
          </a:p>
          <a:p>
            <a:pPr lvl="1"/>
            <a:r>
              <a:rPr lang="en-US" dirty="0" smtClean="0"/>
              <a:t>Another country has a comparative advantage in producing another</a:t>
            </a:r>
            <a:endParaRPr lang="en-US" dirty="0" smtClean="0"/>
          </a:p>
          <a:p>
            <a:r>
              <a:rPr lang="en-US" dirty="0" smtClean="0"/>
              <a:t>Comparative advantage:</a:t>
            </a:r>
          </a:p>
          <a:p>
            <a:pPr lvl="1"/>
            <a:r>
              <a:rPr lang="en-US" dirty="0" smtClean="0"/>
              <a:t>Situation in which Country 1 has and advantage of Country 2</a:t>
            </a:r>
          </a:p>
          <a:p>
            <a:pPr lvl="1"/>
            <a:r>
              <a:rPr lang="en-US" dirty="0" smtClean="0"/>
              <a:t>In producing a good</a:t>
            </a:r>
          </a:p>
          <a:p>
            <a:pPr lvl="1"/>
            <a:r>
              <a:rPr lang="en-US" dirty="0" smtClean="0"/>
              <a:t>Because the cost of producing the good in 1 relative to other goods in 1</a:t>
            </a:r>
          </a:p>
          <a:p>
            <a:pPr lvl="1"/>
            <a:r>
              <a:rPr lang="en-US" dirty="0" smtClean="0"/>
              <a:t>Is lower than producing the cost in 2, relative to producing other goods in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Gains from free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Absolute advantage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Situation in which Country 1 has and advantage of Country 2</a:t>
            </a:r>
          </a:p>
          <a:p>
            <a:pPr lvl="1"/>
            <a:r>
              <a:rPr lang="en-US" dirty="0" smtClean="0"/>
              <a:t>In producing a good</a:t>
            </a:r>
          </a:p>
          <a:p>
            <a:pPr lvl="1"/>
            <a:r>
              <a:rPr lang="en-US" dirty="0" smtClean="0"/>
              <a:t>Because the cost of producing the good in 1</a:t>
            </a:r>
          </a:p>
          <a:p>
            <a:pPr lvl="1"/>
            <a:r>
              <a:rPr lang="en-US" dirty="0" smtClean="0"/>
              <a:t>Is lower than the cost of producing in 2</a:t>
            </a:r>
            <a:endParaRPr lang="en-US" dirty="0" smtClean="0"/>
          </a:p>
          <a:p>
            <a:r>
              <a:rPr lang="en-US" dirty="0" smtClean="0"/>
              <a:t>Thus, producing at what you are better off and purchase the rest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Gains from free trade: 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09600" y="1676400"/>
          <a:ext cx="7772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Cheese (pounds)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Wine (gallons)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Holland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Italy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685800" y="2895600"/>
            <a:ext cx="8001000" cy="3124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Holland absolute advantage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producing both.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600" baseline="0" dirty="0" smtClean="0"/>
              <a:t>Holland</a:t>
            </a:r>
            <a:r>
              <a:rPr lang="en-US" sz="2600" dirty="0" smtClean="0"/>
              <a:t> comparative advantage over Italy in producing cheese</a:t>
            </a:r>
          </a:p>
          <a:p>
            <a:pPr marL="731520" lvl="1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Holland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ost of producing cheese half of wine </a:t>
            </a:r>
          </a:p>
          <a:p>
            <a:pPr marL="731520" lvl="1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Italy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cost of producing cheese twice that of wine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Italy comparative advantage in producing wine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13716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Hours of labour required</a:t>
            </a:r>
            <a:endParaRPr lang="en-US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if nations trade?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Comparative advantage determines what happens when they trade.</a:t>
            </a:r>
          </a:p>
          <a:p>
            <a:r>
              <a:rPr lang="en-US" dirty="0" smtClean="0"/>
              <a:t>Outcome depend on price</a:t>
            </a:r>
          </a:p>
          <a:p>
            <a:r>
              <a:rPr lang="en-US" dirty="0" smtClean="0"/>
              <a:t>With comparative advantage = allow country to consume outside production possibility frontier.</a:t>
            </a:r>
          </a:p>
          <a:p>
            <a:pPr lvl="1"/>
            <a:r>
              <a:rPr lang="en-US" dirty="0" smtClean="0"/>
              <a:t>Expanded production possibilities frontier.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Gains from trade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752600"/>
            <a:ext cx="5070990" cy="457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</TotalTime>
  <Words>250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Unit 16 continued …</vt:lpstr>
      <vt:lpstr>Gains from free trade</vt:lpstr>
      <vt:lpstr>Gains from free trade</vt:lpstr>
      <vt:lpstr>Gains from free trade:  Example</vt:lpstr>
      <vt:lpstr>What happens if nations trade?</vt:lpstr>
      <vt:lpstr>Gains from trade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16 continued …</dc:title>
  <dc:creator>lvdvyver</dc:creator>
  <cp:lastModifiedBy>lvdvyver</cp:lastModifiedBy>
  <cp:revision>3</cp:revision>
  <dcterms:created xsi:type="dcterms:W3CDTF">2011-04-12T06:05:09Z</dcterms:created>
  <dcterms:modified xsi:type="dcterms:W3CDTF">2011-04-12T06:21:11Z</dcterms:modified>
</cp:coreProperties>
</file>