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257" r:id="rId3"/>
    <p:sldId id="261" r:id="rId4"/>
    <p:sldId id="281" r:id="rId5"/>
    <p:sldId id="280" r:id="rId6"/>
    <p:sldId id="279" r:id="rId7"/>
    <p:sldId id="278" r:id="rId8"/>
    <p:sldId id="260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64" d="100"/>
          <a:sy n="64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D3C8F-3940-49A1-854B-66C7CC9EB880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1819-1844-4967-BF23-D6E2B00EF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8BFFC-2E70-436B-9C2A-B248E08E7342}" type="datetimeFigureOut">
              <a:rPr lang="fr-FR"/>
              <a:pPr>
                <a:defRPr/>
              </a:pPr>
              <a:t>18/03/2011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03B8C-F081-4218-A75B-BD4A948CAB01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FE37-943F-4179-BAB8-481A88661AD1}" type="datetimeFigureOut">
              <a:rPr lang="fr-FR"/>
              <a:pPr>
                <a:defRPr/>
              </a:pPr>
              <a:t>18/03/2011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F412-528E-401E-A07B-A23E879B6557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BEE4-B28A-49DE-B0DF-2E0BECA7AC72}" type="datetimeFigureOut">
              <a:rPr lang="fr-FR"/>
              <a:pPr>
                <a:defRPr/>
              </a:pPr>
              <a:t>18/03/2011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39D2F-1679-4776-AD71-254AE952658B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6312-0091-4158-ADE5-70498BAC4124}" type="datetimeFigureOut">
              <a:rPr lang="fr-FR"/>
              <a:pPr>
                <a:defRPr/>
              </a:pPr>
              <a:t>18/03/2011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5CAE-E019-4E3B-A22A-B4C7BC445274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F2134-39A2-49A4-AF37-DA1807B09231}" type="datetimeFigureOut">
              <a:rPr lang="fr-FR"/>
              <a:pPr>
                <a:defRPr/>
              </a:pPr>
              <a:t>18/03/2011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A7D0-666D-4666-8DF2-E682768EDDDB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2A154-0660-4342-AFEC-A9FC929348C9}" type="datetimeFigureOut">
              <a:rPr lang="fr-FR"/>
              <a:pPr>
                <a:defRPr/>
              </a:pPr>
              <a:t>18/03/2011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5FC12-066B-4349-95B0-8A7EDDC48FCF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F9863-69F0-4F01-8FDD-3FA800EED0D5}" type="datetimeFigureOut">
              <a:rPr lang="fr-FR"/>
              <a:pPr>
                <a:defRPr/>
              </a:pPr>
              <a:t>18/03/2011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E0778-03A4-41CC-AC69-AF1739824084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C7A77-C90E-4178-8F72-12B267EA89F0}" type="datetimeFigureOut">
              <a:rPr lang="fr-FR"/>
              <a:pPr>
                <a:defRPr/>
              </a:pPr>
              <a:t>18/03/2011</a:t>
            </a:fld>
            <a:endParaRPr lang="fr-CA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3C29-3A74-4A7E-A245-4642FEB66D82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04CE-F8EB-460E-BF08-198D9A75B030}" type="datetimeFigureOut">
              <a:rPr lang="fr-FR"/>
              <a:pPr>
                <a:defRPr/>
              </a:pPr>
              <a:t>18/03/2011</a:t>
            </a:fld>
            <a:endParaRPr lang="fr-CA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ADFD-7E8E-4D21-846E-B3D36B66F01B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586E-812E-4E4F-835C-D763EDB561C9}" type="datetimeFigureOut">
              <a:rPr lang="fr-FR"/>
              <a:pPr>
                <a:defRPr/>
              </a:pPr>
              <a:t>18/03/2011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72D4-048D-4A81-8A57-27A683C2C44E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59743-9C23-4393-9DE5-84A4F984CE85}" type="datetimeFigureOut">
              <a:rPr lang="fr-FR"/>
              <a:pPr>
                <a:defRPr/>
              </a:pPr>
              <a:t>18/03/2011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7C3A2-5EB4-4569-ACF3-576F3C00ACD9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99D91A-A8F8-4024-A204-ECEDB1CA605D}" type="datetimeFigureOut">
              <a:rPr lang="fr-FR"/>
              <a:pPr>
                <a:defRPr/>
              </a:pPr>
              <a:t>18/03/2011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E4A06E-06FB-40C6-B71B-265F192F2678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357313" y="1928813"/>
            <a:ext cx="6786562" cy="1470025"/>
          </a:xfrm>
        </p:spPr>
        <p:txBody>
          <a:bodyPr/>
          <a:lstStyle/>
          <a:p>
            <a:r>
              <a:rPr lang="fr-CA" sz="4000" dirty="0" smtClean="0">
                <a:solidFill>
                  <a:schemeClr val="bg1"/>
                </a:solidFill>
              </a:rPr>
              <a:t>Study Unit 7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936750" y="3124200"/>
            <a:ext cx="5589588" cy="146050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The cost of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Cost in the short run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357687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Two methods to explain costs: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Short run production functions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Isoquant production functions</a:t>
            </a:r>
          </a:p>
          <a:p>
            <a:endParaRPr lang="en-Z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 smtClean="0">
                <a:solidFill>
                  <a:schemeClr val="bg1"/>
                </a:solidFill>
              </a:rPr>
              <a:t>Short-run total production functions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357687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From production to cost: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Assume firm hire labour @ fixed wage (w)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Thus, MC = ∆VC/ ∆q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MC = ∆VC/ ∆q = w ∆L/ ∆q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MC = w/MP</a:t>
            </a:r>
            <a:r>
              <a:rPr lang="en-ZA" baseline="-25000" dirty="0" smtClean="0">
                <a:solidFill>
                  <a:schemeClr val="bg1"/>
                </a:solidFill>
              </a:rPr>
              <a:t>L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AVC = w/AP</a:t>
            </a:r>
            <a:r>
              <a:rPr lang="en-ZA" baseline="-25000" dirty="0" smtClean="0">
                <a:solidFill>
                  <a:schemeClr val="bg1"/>
                </a:solidFill>
              </a:rPr>
              <a:t>L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Decrease in MP = Law of diminishing marginal returns.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4602162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Relationship between production and cost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4896">
            <a:off x="3876553" y="119106"/>
            <a:ext cx="5119310" cy="63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 smtClean="0">
                <a:solidFill>
                  <a:schemeClr val="bg1"/>
                </a:solidFill>
              </a:rPr>
              <a:t>SG page 77</a:t>
            </a:r>
            <a:br>
              <a:rPr lang="en-ZA" sz="4000" dirty="0" smtClean="0">
                <a:solidFill>
                  <a:schemeClr val="bg1"/>
                </a:solidFill>
              </a:rPr>
            </a:br>
            <a:r>
              <a:rPr lang="en-ZA" sz="4000" dirty="0" smtClean="0">
                <a:solidFill>
                  <a:schemeClr val="bg1"/>
                </a:solidFill>
              </a:rPr>
              <a:t>Characteristics of short-run cost curves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057400"/>
            <a:ext cx="858428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Production function:  Isoquants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357687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Both inputs variable → Long run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More flexible</a:t>
            </a:r>
          </a:p>
          <a:p>
            <a:pPr lvl="2"/>
            <a:r>
              <a:rPr lang="en-ZA" dirty="0" smtClean="0">
                <a:solidFill>
                  <a:schemeClr val="bg1"/>
                </a:solidFill>
              </a:rPr>
              <a:t>Firm can expand or contract more labour</a:t>
            </a:r>
          </a:p>
          <a:p>
            <a:pPr lvl="2"/>
            <a:r>
              <a:rPr lang="en-ZA" dirty="0" smtClean="0">
                <a:solidFill>
                  <a:schemeClr val="bg1"/>
                </a:solidFill>
              </a:rPr>
              <a:t>Change design of products or introduce new ones</a:t>
            </a:r>
          </a:p>
          <a:p>
            <a:pPr lvl="2"/>
            <a:endParaRPr lang="en-ZA" dirty="0" smtClean="0">
              <a:solidFill>
                <a:schemeClr val="bg1"/>
              </a:solidFill>
            </a:endParaRPr>
          </a:p>
          <a:p>
            <a:r>
              <a:rPr lang="en-ZA" dirty="0" smtClean="0">
                <a:solidFill>
                  <a:schemeClr val="bg1"/>
                </a:solidFill>
              </a:rPr>
              <a:t>One fixed one variable → Short run</a:t>
            </a:r>
          </a:p>
          <a:p>
            <a:endParaRPr lang="en-Z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6800" y="4038600"/>
            <a:ext cx="74676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Production function:  Isoquants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Cost in the long run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357687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Assumption:  Capital rented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User cost of capital:  Annual cost of owning and using capital asset = Economic depreciation + Forgone interest</a:t>
            </a:r>
          </a:p>
          <a:p>
            <a:pPr lvl="1" algn="ctr">
              <a:buNone/>
            </a:pPr>
            <a:r>
              <a:rPr lang="en-ZA" dirty="0" smtClean="0">
                <a:solidFill>
                  <a:schemeClr val="bg1"/>
                </a:solidFill>
              </a:rPr>
              <a:t>User cost of capital = </a:t>
            </a:r>
          </a:p>
          <a:p>
            <a:pPr lvl="1" algn="ctr">
              <a:buNone/>
            </a:pPr>
            <a:r>
              <a:rPr lang="en-ZA" dirty="0" smtClean="0">
                <a:solidFill>
                  <a:schemeClr val="bg1"/>
                </a:solidFill>
              </a:rPr>
              <a:t>Depreciation + (Interest rate * Capital value</a:t>
            </a:r>
          </a:p>
          <a:p>
            <a:endParaRPr lang="en-ZA" dirty="0" smtClean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5257800"/>
            <a:ext cx="7391400" cy="1066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 = Depreciation rate + 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Production function:  Isoquants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Cost-minimizing Input Choice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357687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Fundamental problem for firms: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How to select inputs 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to produce given output 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at minimum cost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For simplicity – 2 outputs: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Labour = measured hours of work per year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Capital =measured hours of use of machinery 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Production function:  Isoquants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 Cost-minimizing Input Choice </a:t>
            </a:r>
            <a:br>
              <a:rPr lang="en-ZA" dirty="0" smtClean="0">
                <a:solidFill>
                  <a:schemeClr val="bg1"/>
                </a:solidFill>
              </a:rPr>
            </a:br>
            <a:endParaRPr lang="en-ZA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81575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Amount used depend on price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Labour = Price simply wage, w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Price of capital: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LR firm can adjust amount used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Firm decide prospectively how much to use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Large initial expenditure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Expressed as a flow i.e. R/$ per year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Must amortize:  Spread over lifetime of the capital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Account forgone interest if invested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Production function:  Isoquants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 Cost-minimizing Input Choice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357687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Rental rate of capital: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Rent capital than purchase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Thus, Rental rate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No distinction between rented and owned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4724400"/>
            <a:ext cx="7010400" cy="1219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Production function:  Isoquants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 Isocost line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357687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Definition: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Graph showing all possible combinations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Of labour and capital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That can be purchased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For a given total cost</a:t>
            </a:r>
          </a:p>
          <a:p>
            <a:pPr algn="ctr">
              <a:buNone/>
            </a:pPr>
            <a:r>
              <a:rPr lang="en-ZA" dirty="0" smtClean="0">
                <a:solidFill>
                  <a:schemeClr val="bg1"/>
                </a:solidFill>
              </a:rPr>
              <a:t>Total cost = labour cost and capital cost</a:t>
            </a:r>
          </a:p>
          <a:p>
            <a:pPr algn="ctr">
              <a:buNone/>
            </a:pPr>
            <a:r>
              <a:rPr lang="en-ZA" dirty="0" smtClean="0">
                <a:solidFill>
                  <a:schemeClr val="bg1"/>
                </a:solidFill>
              </a:rPr>
              <a:t>C = wL + 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Outcomes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concepts of costs in economics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 in the short run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 in the long run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Short run cost vs. long run cost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Economies of 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Production function:  Isoquants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 Isocost line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88"/>
            <a:ext cx="3962400" cy="4357687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Re-write as and equation for a straight line:</a:t>
            </a:r>
          </a:p>
          <a:p>
            <a:pPr algn="ctr">
              <a:buNone/>
            </a:pPr>
            <a:r>
              <a:rPr lang="en-ZA" dirty="0" smtClean="0">
                <a:solidFill>
                  <a:schemeClr val="bg1"/>
                </a:solidFill>
              </a:rPr>
              <a:t>K = C/r – (w/r)L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Slope = (∆K/∆L) or – (w/r)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295400"/>
            <a:ext cx="510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Production function:  Isoquants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Choosing inputs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5257800" cy="494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71800" y="1676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dirty="0" smtClean="0"/>
              <a:t> Producer limited by production budget and input prices</a:t>
            </a:r>
          </a:p>
          <a:p>
            <a:pPr marL="165100" indent="-165100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The LR and SR expansion path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510087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2 variable inputs = LR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Assume various output levels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Different cost minimising points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Expansion path = curve passing through tangent points – LR expansion path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Capital constant in SR = Line KK = SR expansion path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76800"/>
            <a:ext cx="7010400" cy="1629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2895600" cy="2925762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The LR and SR 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expansion path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"/>
            <a:ext cx="5638800" cy="627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LR vs. SR cost curves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357687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Inflexibility of SR production: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LR flexible: The planning horizon long enough to allow change.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Allows firm to produce lower LAC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SR:  Capital is fixed and firm unable to substitute expensive and inexpensive capital.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Reflected in SR expansion path</a:t>
            </a:r>
          </a:p>
          <a:p>
            <a:pPr lvl="1"/>
            <a:endParaRPr lang="en-Z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Inflexibility of SR Production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5705095" cy="5284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LR vs. SR cost curves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3810000" cy="495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LR average cost (LAC):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LR ability to change input = save cost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Monitor how cost vary as firm move on expansion path = use LAC and LMC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4554738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LR and SR cost curves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Economies and diseconomies of scale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357687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As input ↑ AC of producing will ↓ to a point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Why: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Operate on large scale, workers specialize = more productive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Provide flexibility = varying combinations of input 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Firm can acquire inputs at lower cost when bought in bigger quantities</a:t>
            </a:r>
          </a:p>
          <a:p>
            <a:endParaRPr lang="en-Z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LR and SR cost curves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Economies and diseconomies of scale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357687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But, AC will ↑ at some point as output↑: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In SR, space and machinery make it difficult to produce effectively.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Managing a larger firm is more complex and inefficient as task increases.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Advantage to buy in bulk can disappear if certain quantity reached.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LR and SR cost curves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Economies and diseconomies of scale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Analyse relationship between operation and cost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Recognise input ration changes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Expansion path no longer straight line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Returns to scale no longer exist.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Rather firm enjoys economies of scale: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Output can be doubled for less that doubling cost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Or diseconomies of scale:</a:t>
            </a:r>
          </a:p>
          <a:p>
            <a:pPr lvl="1"/>
            <a:r>
              <a:rPr lang="en-ZA" dirty="0" smtClean="0">
                <a:solidFill>
                  <a:schemeClr val="bg1"/>
                </a:solidFill>
              </a:rPr>
              <a:t>Doubling output = more than double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Measuring cost:  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Which costs matter?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357687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Economic vs. Accounting cost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Fixed cost vs. Variable cost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Opportunity cost and Sunk cost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Marginal vs. Average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Short run vs. Long run cost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477000" cy="4857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Production with two outputs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357687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Economies of scale:  Cost per unit declines as production increase.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Economies of scope:  The joint output for different products is higher than products produced in separate firms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Product transformation curve:  Various combinations of two different output produced with a  set of inputs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Product Transformation curve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6418130" cy="4829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5000" y="3505200"/>
            <a:ext cx="5562600" cy="1752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Degree of economies of scope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357687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Percentage of cost savings resulting from producing two products jointly </a:t>
            </a:r>
          </a:p>
          <a:p>
            <a:endParaRPr lang="en-ZA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ZA" dirty="0" smtClean="0">
                <a:solidFill>
                  <a:schemeClr val="bg1"/>
                </a:solidFill>
              </a:rPr>
              <a:t>SC = </a:t>
            </a:r>
            <a:r>
              <a:rPr lang="en-ZA" u="sng" dirty="0" smtClean="0">
                <a:solidFill>
                  <a:schemeClr val="bg1"/>
                </a:solidFill>
              </a:rPr>
              <a:t>C(q1) + C(q2) – C(q1,q2)</a:t>
            </a:r>
          </a:p>
          <a:p>
            <a:pPr algn="ctr">
              <a:buNone/>
            </a:pPr>
            <a:r>
              <a:rPr lang="en-ZA" dirty="0" smtClean="0">
                <a:solidFill>
                  <a:schemeClr val="bg1"/>
                </a:solidFill>
              </a:rPr>
              <a:t>C(q1,q2)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Measuring cost:  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Which costs matter?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71688"/>
          <a:ext cx="8229600" cy="227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333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Accounting</a:t>
                      </a:r>
                      <a:r>
                        <a:rPr lang="en-US" sz="2400" baseline="0" dirty="0" smtClean="0"/>
                        <a:t> cost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Economic cost</a:t>
                      </a:r>
                      <a:endParaRPr lang="en-US" sz="2400" dirty="0"/>
                    </a:p>
                  </a:txBody>
                  <a:tcPr/>
                </a:tc>
              </a:tr>
              <a:tr h="14383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Actual expenses + Depreciation charges on capital equipment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 to firm for utilizing</a:t>
                      </a:r>
                      <a:r>
                        <a:rPr lang="en-US" sz="2400" baseline="0" dirty="0" smtClean="0"/>
                        <a:t> resources in production + Opportunity costs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Measuring cost:  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Which costs matter?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71688"/>
          <a:ext cx="8229600" cy="2753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333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Opportunity </a:t>
                      </a:r>
                      <a:r>
                        <a:rPr lang="en-US" sz="2400" baseline="0" dirty="0" smtClean="0"/>
                        <a:t>cost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Sunk cost</a:t>
                      </a:r>
                      <a:endParaRPr lang="en-US" sz="2400" dirty="0"/>
                    </a:p>
                  </a:txBody>
                  <a:tcPr/>
                </a:tc>
              </a:tr>
              <a:tr h="14383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 associated with opportunities</a:t>
                      </a:r>
                      <a:r>
                        <a:rPr lang="en-US" sz="2400" baseline="0" dirty="0" smtClean="0"/>
                        <a:t> that are ‘given up’ when a firm’s resources are not put to their best alternative use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Expenditure that has been made and cannot be recovered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5029200"/>
            <a:ext cx="8305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EXAMPLE:  Firm purchase specialized machinery which has one specific use.  Because it cannot produce an alternative, opportunity cost = 0.  But expenditure on the machinery = sunk cost.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Measuring cost:  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Which costs matter?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71688"/>
          <a:ext cx="8229600" cy="227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33342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Fixed cost (FC)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Variable cost (VC)</a:t>
                      </a:r>
                      <a:endParaRPr lang="en-US" sz="2400" dirty="0"/>
                    </a:p>
                  </a:txBody>
                  <a:tcPr/>
                </a:tc>
              </a:tr>
              <a:tr h="14383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 doesn’t vary with</a:t>
                      </a:r>
                      <a:r>
                        <a:rPr lang="en-US" sz="2400" baseline="0" dirty="0" smtClean="0"/>
                        <a:t> level of output.  Can only eliminate by shutting down.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 that varies as output varies.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ft-Up Arrow 4"/>
          <p:cNvSpPr/>
          <p:nvPr/>
        </p:nvSpPr>
        <p:spPr>
          <a:xfrm rot="2509762">
            <a:off x="3793772" y="3676493"/>
            <a:ext cx="1524000" cy="14478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819400" y="5105400"/>
            <a:ext cx="3581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TOTAL COST (TC)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Measuring cost:  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Which costs matter?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71688"/>
          <a:ext cx="8229600" cy="227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333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Marginal </a:t>
                      </a:r>
                      <a:r>
                        <a:rPr lang="en-US" sz="2400" baseline="0" dirty="0" smtClean="0"/>
                        <a:t>cost (MC)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Average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cost = Average total cost (ATC)</a:t>
                      </a:r>
                      <a:endParaRPr lang="en-US" sz="2400" dirty="0"/>
                    </a:p>
                  </a:txBody>
                  <a:tcPr/>
                </a:tc>
              </a:tr>
              <a:tr h="14383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Increase in cost resulting form the production of one extra unit of output.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Firm’s total  cost divided by level of output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724400" y="44958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Average fixed cost (AFC) = Fixed cost divided by the level of output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4724400" y="54102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Average variable cost (AVC) = Variable cost divided by the level of output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04800"/>
            <a:ext cx="870471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A firm’s costs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779" y="990600"/>
            <a:ext cx="878084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134</Template>
  <TotalTime>450</TotalTime>
  <Words>1020</Words>
  <Application>Microsoft Office PowerPoint</Application>
  <PresentationFormat>On-screen Show (4:3)</PresentationFormat>
  <Paragraphs>151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134</vt:lpstr>
      <vt:lpstr>Study Unit 7</vt:lpstr>
      <vt:lpstr>Outcomes</vt:lpstr>
      <vt:lpstr>Measuring cost:   Which costs matter?</vt:lpstr>
      <vt:lpstr>Measuring cost:   Which costs matter?</vt:lpstr>
      <vt:lpstr>Measuring cost:   Which costs matter?</vt:lpstr>
      <vt:lpstr>Measuring cost:   Which costs matter?</vt:lpstr>
      <vt:lpstr>Measuring cost:   Which costs matter?</vt:lpstr>
      <vt:lpstr>Slide 8</vt:lpstr>
      <vt:lpstr>A firm’s costs</vt:lpstr>
      <vt:lpstr>Cost in the short run</vt:lpstr>
      <vt:lpstr>Short-run total production functions</vt:lpstr>
      <vt:lpstr>Relationship between production and cost</vt:lpstr>
      <vt:lpstr>SG page 77 Characteristics of short-run cost curves</vt:lpstr>
      <vt:lpstr>Production function:  Isoquants</vt:lpstr>
      <vt:lpstr>Production function:  Isoquants Cost in the long run</vt:lpstr>
      <vt:lpstr>Production function:  Isoquants Cost-minimizing Input Choice</vt:lpstr>
      <vt:lpstr>Production function:  Isoquants  Cost-minimizing Input Choice  </vt:lpstr>
      <vt:lpstr>Production function:  Isoquants  Cost-minimizing Input Choice</vt:lpstr>
      <vt:lpstr>Production function:  Isoquants  Isocost line</vt:lpstr>
      <vt:lpstr>Production function:  Isoquants  Isocost line</vt:lpstr>
      <vt:lpstr>Production function:  Isoquants Choosing inputs</vt:lpstr>
      <vt:lpstr>The LR and SR expansion path</vt:lpstr>
      <vt:lpstr>The LR and SR  expansion path</vt:lpstr>
      <vt:lpstr>LR vs. SR cost curves</vt:lpstr>
      <vt:lpstr>Inflexibility of SR Production</vt:lpstr>
      <vt:lpstr>LR vs. SR cost curves</vt:lpstr>
      <vt:lpstr>LR and SR cost curves Economies and diseconomies of scale</vt:lpstr>
      <vt:lpstr>LR and SR cost curves Economies and diseconomies of scale</vt:lpstr>
      <vt:lpstr>LR and SR cost curves Economies and diseconomies of scale</vt:lpstr>
      <vt:lpstr>Short run vs. Long run cost</vt:lpstr>
      <vt:lpstr>Production with two outputs</vt:lpstr>
      <vt:lpstr>Product Transformation curve</vt:lpstr>
      <vt:lpstr>Degree of economies of scope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lvdvyver</dc:creator>
  <cp:lastModifiedBy>lvdvyver</cp:lastModifiedBy>
  <cp:revision>36</cp:revision>
  <dcterms:created xsi:type="dcterms:W3CDTF">2011-03-14T12:00:40Z</dcterms:created>
  <dcterms:modified xsi:type="dcterms:W3CDTF">2011-03-18T13:49:04Z</dcterms:modified>
</cp:coreProperties>
</file>